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61DFEF-4108-48E2-A259-0F0B2A3037F7}">
  <a:tblStyle styleId="{9761DFEF-4108-48E2-A259-0F0B2A3037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e1b7497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g34e1b74973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fd3068246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35fd3068246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5fd3068246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g35fd3068246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d1d12b3e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g36d1d12b3ec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d1d12b3ec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36d1d12b3ec_4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740d7f67a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g3740d7f67a8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740d7f67a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3740d7f67a8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6d1d12b3ec_4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36d1d12b3ec_4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d1d12b3ec_4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g36d1d12b3ec_4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6d1d12b3ec_4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36d1d12b3ec_4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6d1d12b3ec_4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g36d1d12b3ec_4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365a689b8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Generally, I’ve found the 15 thoracic + 6 lumbar partition to be a good representation of the spine but some porcine subjects seem to one extra lumbar or thoracic level. Ultimately, the most important thing to capture is the spinal curvature, so is there anything that’s being left out in this representation?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stick to the convention that the bottommost rib corresponds to the lowest thoracic level.</a:t>
            </a:r>
            <a:endParaRPr/>
          </a:p>
        </p:txBody>
      </p:sp>
      <p:sp>
        <p:nvSpPr>
          <p:cNvPr id="61" name="Google Shape;61;g3365a689b8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6d1d12b3ec_4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36d1d12b3ec_4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6d1d12b3ec_4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g36d1d12b3ec_4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71bbdf77a4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g371bbdf77a4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71bbdf77a4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g371bbdf77a4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71bbdf77a4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0" name="Google Shape;320;g371bbdf77a4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713a86732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3713a86732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71bbdf77a4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g371bbdf77a4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71bbdf77a4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g371bbdf77a4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71bbdf77a4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371bbdf77a4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71bbdf77a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371bbdf77a4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5f8f29837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 name="Google Shape;81;g35f8f29837b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71bbdf77a4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g371bbdf77a4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71bbdf77a4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g371bbdf77a4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71bbdf77a4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g371bbdf77a4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7967c60b9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37967c60b9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7967c60b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37967c60b9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7967c60b9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g37967c60b9e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7967c60b9e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 name="Google Shape;449;g37967c60b9e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71fd8ed75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g371fd8ed751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75a65a07e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g375a65a07e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75a65a07e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g375a65a07e1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cecfdd4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g35cecfdd49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71fd8ed75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g371fd8ed751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f8f29837b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g35f8f29837b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f8f29837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g35f8f29837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cecfdd49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g35cecfdd49e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d686c93cd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g35d686c93cd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f8f29837b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35f8f29837b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0.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hyperlink" Target="https://www.mathworks.com/help/matlab/ref/alphashap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www.mathworks.com/help/matlab/ref/alphashape.html"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hyperlink" Target="https://drive.google.com/file/d/15LuEaM9nHCk3Agqpm9g_KyZ4LtBCi-L9/view?usp=drive_link" TargetMode="External"/><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www.uvm.edu/~istokes/pdfs/discvertwedge.pdf" TargetMode="External"/><Relationship Id="rId4" Type="http://schemas.openxmlformats.org/officeDocument/2006/relationships/hyperlink" Target="https://pmc.ncbi.nlm.nih.gov/articles/PMC3143582/pdf/JOBOJOS93151408.pdf" TargetMode="External"/><Relationship Id="rId5" Type="http://schemas.openxmlformats.org/officeDocument/2006/relationships/hyperlink" Target="https://pmc.ncbi.nlm.nih.gov/articles/PMC2784923/" TargetMode="External"/><Relationship Id="rId6" Type="http://schemas.openxmlformats.org/officeDocument/2006/relationships/hyperlink" Target="https://pubmed.ncbi.nlm.nih.gov/2492185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92906" y="278606"/>
            <a:ext cx="8379600" cy="1793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5000"/>
              <a:buFont typeface="Arial"/>
              <a:buNone/>
            </a:pPr>
            <a:r>
              <a:rPr b="1" lang="en" sz="5600">
                <a:solidFill>
                  <a:schemeClr val="dk1"/>
                </a:solidFill>
                <a:latin typeface="Calibri"/>
                <a:ea typeface="Calibri"/>
                <a:cs typeface="Calibri"/>
                <a:sym typeface="Calibri"/>
              </a:rPr>
              <a:t>Segmentation Statistical Modeling Notes</a:t>
            </a:r>
            <a:endParaRPr b="0" i="0" sz="5600" u="none" cap="none" strike="noStrike">
              <a:solidFill>
                <a:schemeClr val="dk1"/>
              </a:solidFill>
              <a:latin typeface="Arial"/>
              <a:ea typeface="Arial"/>
              <a:cs typeface="Arial"/>
              <a:sym typeface="Arial"/>
            </a:endParaRPr>
          </a:p>
        </p:txBody>
      </p:sp>
      <p:sp>
        <p:nvSpPr>
          <p:cNvPr id="55" name="Google Shape;55;p13"/>
          <p:cNvSpPr txBox="1"/>
          <p:nvPr/>
        </p:nvSpPr>
        <p:spPr>
          <a:xfrm>
            <a:off x="400050" y="2400300"/>
            <a:ext cx="5200800" cy="1038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1" i="1" lang="en" sz="2100" u="none" cap="none" strike="noStrike">
                <a:solidFill>
                  <a:schemeClr val="dk1"/>
                </a:solidFill>
                <a:latin typeface="Calibri"/>
                <a:ea typeface="Calibri"/>
                <a:cs typeface="Calibri"/>
                <a:sym typeface="Calibri"/>
              </a:rPr>
              <a:t>O’Connell Biomechanics Lab</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dk1"/>
                </a:solidFill>
                <a:latin typeface="Calibri"/>
                <a:ea typeface="Calibri"/>
                <a:cs typeface="Calibri"/>
                <a:sym typeface="Calibri"/>
              </a:rPr>
              <a:t>Yousuf + Sylvi</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lang="en" sz="2100">
                <a:solidFill>
                  <a:schemeClr val="dk1"/>
                </a:solidFill>
                <a:latin typeface="Calibri"/>
                <a:ea typeface="Calibri"/>
                <a:cs typeface="Calibri"/>
                <a:sym typeface="Calibri"/>
              </a:rPr>
              <a:t>Spring </a:t>
            </a:r>
            <a:r>
              <a:rPr b="0" i="0" lang="en" sz="2100" u="none" cap="none" strike="noStrike">
                <a:solidFill>
                  <a:schemeClr val="dk1"/>
                </a:solidFill>
                <a:latin typeface="Calibri"/>
                <a:ea typeface="Calibri"/>
                <a:cs typeface="Calibri"/>
                <a:sym typeface="Calibri"/>
              </a:rPr>
              <a:t>202</a:t>
            </a:r>
            <a:r>
              <a:rPr lang="en" sz="2100">
                <a:solidFill>
                  <a:schemeClr val="dk1"/>
                </a:solidFill>
                <a:latin typeface="Calibri"/>
                <a:ea typeface="Calibri"/>
                <a:cs typeface="Calibri"/>
                <a:sym typeface="Calibri"/>
              </a:rPr>
              <a:t>5</a:t>
            </a:r>
            <a:endParaRPr b="0" i="0" sz="1400" u="none" cap="none" strike="noStrike">
              <a:solidFill>
                <a:schemeClr val="dk1"/>
              </a:solidFill>
              <a:latin typeface="Arial"/>
              <a:ea typeface="Arial"/>
              <a:cs typeface="Arial"/>
              <a:sym typeface="Arial"/>
            </a:endParaRPr>
          </a:p>
        </p:txBody>
      </p:sp>
      <p:pic>
        <p:nvPicPr>
          <p:cNvPr descr="Blue text on a white background&#10;&#10;Description automatically generated" id="56" name="Google Shape;56;p13"/>
          <p:cNvPicPr preferRelativeResize="0"/>
          <p:nvPr/>
        </p:nvPicPr>
        <p:blipFill rotWithShape="1">
          <a:blip r:embed="rId3">
            <a:alphaModFix/>
          </a:blip>
          <a:srcRect b="0" l="0" r="0" t="0"/>
          <a:stretch/>
        </p:blipFill>
        <p:spPr>
          <a:xfrm>
            <a:off x="571500" y="3821906"/>
            <a:ext cx="3014663" cy="1028700"/>
          </a:xfrm>
          <a:prstGeom prst="rect">
            <a:avLst/>
          </a:prstGeom>
          <a:noFill/>
          <a:ln>
            <a:noFill/>
          </a:ln>
        </p:spPr>
      </p:pic>
      <p:pic>
        <p:nvPicPr>
          <p:cNvPr descr="A blue and white text on a black background&#10;&#10;Description automatically generated" id="57" name="Google Shape;57;p13"/>
          <p:cNvPicPr preferRelativeResize="0"/>
          <p:nvPr/>
        </p:nvPicPr>
        <p:blipFill rotWithShape="1">
          <a:blip r:embed="rId4">
            <a:alphaModFix/>
          </a:blip>
          <a:srcRect b="0" l="6268" r="31422" t="0"/>
          <a:stretch/>
        </p:blipFill>
        <p:spPr>
          <a:xfrm>
            <a:off x="5446075" y="3764750"/>
            <a:ext cx="2176724" cy="1135875"/>
          </a:xfrm>
          <a:prstGeom prst="rect">
            <a:avLst/>
          </a:prstGeom>
          <a:noFill/>
          <a:ln>
            <a:noFill/>
          </a:ln>
        </p:spPr>
      </p:pic>
      <p:pic>
        <p:nvPicPr>
          <p:cNvPr id="58" name="Google Shape;58;p13"/>
          <p:cNvPicPr preferRelativeResize="0"/>
          <p:nvPr/>
        </p:nvPicPr>
        <p:blipFill rotWithShape="1">
          <a:blip r:embed="rId5">
            <a:alphaModFix/>
          </a:blip>
          <a:srcRect b="23448" l="29704" r="30002" t="22436"/>
          <a:stretch/>
        </p:blipFill>
        <p:spPr>
          <a:xfrm>
            <a:off x="5929136" y="2241625"/>
            <a:ext cx="1210600" cy="1422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 name="Google Shape;165;p22"/>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 name="Google Shape;166;p22"/>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Porcine Subjects Overview</a:t>
            </a:r>
            <a:endParaRPr b="0" sz="1400" u="none" cap="none" strike="noStrike">
              <a:solidFill>
                <a:schemeClr val="dk1"/>
              </a:solidFill>
              <a:latin typeface="Arial"/>
              <a:ea typeface="Arial"/>
              <a:cs typeface="Arial"/>
              <a:sym typeface="Arial"/>
            </a:endParaRPr>
          </a:p>
        </p:txBody>
      </p:sp>
      <p:sp>
        <p:nvSpPr>
          <p:cNvPr id="167" name="Google Shape;167;p22"/>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8" name="Google Shape;168;p22"/>
          <p:cNvSpPr txBox="1"/>
          <p:nvPr/>
        </p:nvSpPr>
        <p:spPr>
          <a:xfrm>
            <a:off x="146025" y="648813"/>
            <a:ext cx="40815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i="1" lang="en" sz="2000">
                <a:solidFill>
                  <a:schemeClr val="dk1"/>
                </a:solidFill>
                <a:highlight>
                  <a:srgbClr val="FFFF00"/>
                </a:highlight>
                <a:latin typeface="Calibri"/>
                <a:ea typeface="Calibri"/>
                <a:cs typeface="Calibri"/>
                <a:sym typeface="Calibri"/>
              </a:rPr>
              <a:t>Level-based</a:t>
            </a:r>
            <a:r>
              <a:rPr b="1" i="1" lang="en" sz="2000">
                <a:solidFill>
                  <a:schemeClr val="dk1"/>
                </a:solidFill>
                <a:highlight>
                  <a:srgbClr val="FFFF00"/>
                </a:highlight>
                <a:latin typeface="Calibri"/>
                <a:ea typeface="Calibri"/>
                <a:cs typeface="Calibri"/>
                <a:sym typeface="Calibri"/>
              </a:rPr>
              <a:t> partition:</a:t>
            </a:r>
            <a:endParaRPr b="0" i="0" sz="2000" u="none" cap="none" strike="noStrike">
              <a:solidFill>
                <a:schemeClr val="dk1"/>
              </a:solidFill>
              <a:latin typeface="Calibri"/>
              <a:ea typeface="Calibri"/>
              <a:cs typeface="Calibri"/>
              <a:sym typeface="Calibri"/>
            </a:endParaRPr>
          </a:p>
        </p:txBody>
      </p:sp>
      <p:graphicFrame>
        <p:nvGraphicFramePr>
          <p:cNvPr id="169" name="Google Shape;169;p22"/>
          <p:cNvGraphicFramePr/>
          <p:nvPr/>
        </p:nvGraphicFramePr>
        <p:xfrm>
          <a:off x="554475" y="1202563"/>
          <a:ext cx="3000000" cy="3000000"/>
        </p:xfrm>
        <a:graphic>
          <a:graphicData uri="http://schemas.openxmlformats.org/drawingml/2006/table">
            <a:tbl>
              <a:tblPr>
                <a:noFill/>
                <a:tableStyleId>{9761DFEF-4108-48E2-A259-0F0B2A3037F7}</a:tableStyleId>
              </a:tblPr>
              <a:tblGrid>
                <a:gridCol w="634675"/>
                <a:gridCol w="634675"/>
                <a:gridCol w="634675"/>
                <a:gridCol w="634675"/>
              </a:tblGrid>
              <a:tr h="109825">
                <a:tc>
                  <a:txBody>
                    <a:bodyPr/>
                    <a:lstStyle/>
                    <a:p>
                      <a:pPr indent="0" lvl="0" marL="0" rtl="0" algn="l">
                        <a:spcBef>
                          <a:spcPts val="0"/>
                        </a:spcBef>
                        <a:spcAft>
                          <a:spcPts val="0"/>
                        </a:spcAft>
                        <a:buNone/>
                      </a:pPr>
                      <a:r>
                        <a:rPr i="1" lang="en" sz="900"/>
                        <a:t>Level Name</a:t>
                      </a:r>
                      <a:endParaRPr i="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i="1" lang="en" sz="900"/>
                        <a:t># of levels</a:t>
                      </a:r>
                      <a:endParaRPr i="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i="1" lang="en" sz="900"/>
                        <a:t># of control levels</a:t>
                      </a:r>
                      <a:endParaRPr i="1"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i="1" lang="en" sz="900">
                          <a:solidFill>
                            <a:schemeClr val="dk1"/>
                          </a:solidFill>
                        </a:rPr>
                        <a:t># of kyphotic levels</a:t>
                      </a:r>
                      <a:endParaRPr i="1"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T1</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T2</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T3</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T4</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T5</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T6</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T7</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170" name="Google Shape;170;p22"/>
          <p:cNvGraphicFramePr/>
          <p:nvPr/>
        </p:nvGraphicFramePr>
        <p:xfrm>
          <a:off x="3302700" y="1202563"/>
          <a:ext cx="3000000" cy="3000000"/>
        </p:xfrm>
        <a:graphic>
          <a:graphicData uri="http://schemas.openxmlformats.org/drawingml/2006/table">
            <a:tbl>
              <a:tblPr>
                <a:noFill/>
                <a:tableStyleId>{9761DFEF-4108-48E2-A259-0F0B2A3037F7}</a:tableStyleId>
              </a:tblPr>
              <a:tblGrid>
                <a:gridCol w="634675"/>
                <a:gridCol w="634675"/>
                <a:gridCol w="634675"/>
                <a:gridCol w="634675"/>
              </a:tblGrid>
              <a:tr h="109825">
                <a:tc>
                  <a:txBody>
                    <a:bodyPr/>
                    <a:lstStyle/>
                    <a:p>
                      <a:pPr indent="0" lvl="0" marL="0" rtl="0" algn="l">
                        <a:spcBef>
                          <a:spcPts val="0"/>
                        </a:spcBef>
                        <a:spcAft>
                          <a:spcPts val="0"/>
                        </a:spcAft>
                        <a:buNone/>
                      </a:pPr>
                      <a:r>
                        <a:rPr i="1" lang="en" sz="900"/>
                        <a:t>Level Name</a:t>
                      </a:r>
                      <a:endParaRPr i="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i="1" lang="en" sz="900"/>
                        <a:t># of levels</a:t>
                      </a:r>
                      <a:endParaRPr i="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i="1" lang="en" sz="900"/>
                        <a:t># of control levels</a:t>
                      </a:r>
                      <a:endParaRPr i="1"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i="1" lang="en" sz="900">
                          <a:solidFill>
                            <a:schemeClr val="dk1"/>
                          </a:solidFill>
                        </a:rPr>
                        <a:t># of kyphotic levels</a:t>
                      </a:r>
                      <a:endParaRPr i="1"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T8</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T9</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T10</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T11</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T12</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T13</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T14</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171" name="Google Shape;171;p22"/>
          <p:cNvGraphicFramePr/>
          <p:nvPr/>
        </p:nvGraphicFramePr>
        <p:xfrm>
          <a:off x="6050925" y="1202563"/>
          <a:ext cx="3000000" cy="3000000"/>
        </p:xfrm>
        <a:graphic>
          <a:graphicData uri="http://schemas.openxmlformats.org/drawingml/2006/table">
            <a:tbl>
              <a:tblPr>
                <a:noFill/>
                <a:tableStyleId>{9761DFEF-4108-48E2-A259-0F0B2A3037F7}</a:tableStyleId>
              </a:tblPr>
              <a:tblGrid>
                <a:gridCol w="634675"/>
                <a:gridCol w="634675"/>
                <a:gridCol w="634675"/>
                <a:gridCol w="634675"/>
              </a:tblGrid>
              <a:tr h="109825">
                <a:tc>
                  <a:txBody>
                    <a:bodyPr/>
                    <a:lstStyle/>
                    <a:p>
                      <a:pPr indent="0" lvl="0" marL="0" rtl="0" algn="l">
                        <a:spcBef>
                          <a:spcPts val="0"/>
                        </a:spcBef>
                        <a:spcAft>
                          <a:spcPts val="0"/>
                        </a:spcAft>
                        <a:buNone/>
                      </a:pPr>
                      <a:r>
                        <a:rPr i="1" lang="en" sz="900"/>
                        <a:t>Level Name</a:t>
                      </a:r>
                      <a:endParaRPr i="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i="1" lang="en" sz="900"/>
                        <a:t># of levels</a:t>
                      </a:r>
                      <a:endParaRPr i="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i="1" lang="en" sz="900"/>
                        <a:t># of control levels</a:t>
                      </a:r>
                      <a:endParaRPr i="1"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i="1" lang="en" sz="900">
                          <a:solidFill>
                            <a:schemeClr val="dk1"/>
                          </a:solidFill>
                        </a:rPr>
                        <a:t># of kyphotic levels</a:t>
                      </a:r>
                      <a:endParaRPr i="1"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T15</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L1</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L2</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L3</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L4</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L5</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6725">
                <a:tc>
                  <a:txBody>
                    <a:bodyPr/>
                    <a:lstStyle/>
                    <a:p>
                      <a:pPr indent="0" lvl="0" marL="0" rtl="0" algn="l">
                        <a:spcBef>
                          <a:spcPts val="0"/>
                        </a:spcBef>
                        <a:spcAft>
                          <a:spcPts val="0"/>
                        </a:spcAft>
                        <a:buNone/>
                      </a:pPr>
                      <a:r>
                        <a:rPr b="1" lang="en" sz="900"/>
                        <a:t>L6</a:t>
                      </a:r>
                      <a:endParaRPr b="1"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p>
                  </a:txBody>
                  <a:tcPr marT="91425" marB="91425" marR="91425" marL="91425">
                    <a:lnL cap="flat" cmpd="sng" w="381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 name="Google Shape;177;p23"/>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Cross Sectional Area</a:t>
            </a:r>
            <a:endParaRPr b="0" i="1" sz="1400" u="none" cap="none" strike="noStrike">
              <a:solidFill>
                <a:schemeClr val="dk1"/>
              </a:solidFill>
              <a:latin typeface="Arial"/>
              <a:ea typeface="Arial"/>
              <a:cs typeface="Arial"/>
              <a:sym typeface="Arial"/>
            </a:endParaRPr>
          </a:p>
        </p:txBody>
      </p:sp>
      <p:pic>
        <p:nvPicPr>
          <p:cNvPr id="178" name="Google Shape;178;p23" title="csa.png"/>
          <p:cNvPicPr preferRelativeResize="0"/>
          <p:nvPr/>
        </p:nvPicPr>
        <p:blipFill>
          <a:blip r:embed="rId3">
            <a:alphaModFix/>
          </a:blip>
          <a:stretch>
            <a:fillRect/>
          </a:stretch>
        </p:blipFill>
        <p:spPr>
          <a:xfrm>
            <a:off x="0" y="742460"/>
            <a:ext cx="7407161" cy="4231815"/>
          </a:xfrm>
          <a:prstGeom prst="rect">
            <a:avLst/>
          </a:prstGeom>
          <a:noFill/>
          <a:ln>
            <a:noFill/>
          </a:ln>
        </p:spPr>
      </p:pic>
      <p:sp>
        <p:nvSpPr>
          <p:cNvPr id="179" name="Google Shape;179;p23"/>
          <p:cNvSpPr txBox="1"/>
          <p:nvPr/>
        </p:nvSpPr>
        <p:spPr>
          <a:xfrm>
            <a:off x="6950425" y="40138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grpSp>
        <p:nvGrpSpPr>
          <p:cNvPr id="180" name="Google Shape;180;p23"/>
          <p:cNvGrpSpPr/>
          <p:nvPr/>
        </p:nvGrpSpPr>
        <p:grpSpPr>
          <a:xfrm>
            <a:off x="2913675" y="4833840"/>
            <a:ext cx="1579802" cy="207685"/>
            <a:chOff x="6611675" y="3032215"/>
            <a:chExt cx="1579802" cy="207685"/>
          </a:xfrm>
        </p:grpSpPr>
        <p:cxnSp>
          <p:nvCxnSpPr>
            <p:cNvPr id="181" name="Google Shape;181;p23"/>
            <p:cNvCxnSpPr/>
            <p:nvPr/>
          </p:nvCxnSpPr>
          <p:spPr>
            <a:xfrm>
              <a:off x="6753950" y="3238700"/>
              <a:ext cx="1309800" cy="1200"/>
            </a:xfrm>
            <a:prstGeom prst="straightConnector1">
              <a:avLst/>
            </a:prstGeom>
            <a:noFill/>
            <a:ln cap="flat" cmpd="sng" w="9525">
              <a:solidFill>
                <a:schemeClr val="dk2"/>
              </a:solidFill>
              <a:prstDash val="solid"/>
              <a:round/>
              <a:headEnd len="med" w="med" type="triangle"/>
              <a:tailEnd len="med" w="med" type="triangle"/>
            </a:ln>
          </p:spPr>
        </p:cxnSp>
        <p:sp>
          <p:nvSpPr>
            <p:cNvPr id="182" name="Google Shape;182;p23"/>
            <p:cNvSpPr txBox="1"/>
            <p:nvPr/>
          </p:nvSpPr>
          <p:spPr>
            <a:xfrm>
              <a:off x="6611675" y="3032225"/>
              <a:ext cx="6240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Inferior</a:t>
              </a:r>
              <a:endParaRPr i="1" sz="700">
                <a:latin typeface="Calibri"/>
                <a:ea typeface="Calibri"/>
                <a:cs typeface="Calibri"/>
                <a:sym typeface="Calibri"/>
              </a:endParaRPr>
            </a:p>
          </p:txBody>
        </p:sp>
        <p:sp>
          <p:nvSpPr>
            <p:cNvPr id="183" name="Google Shape;183;p23"/>
            <p:cNvSpPr txBox="1"/>
            <p:nvPr/>
          </p:nvSpPr>
          <p:spPr>
            <a:xfrm>
              <a:off x="7602277" y="3032215"/>
              <a:ext cx="5892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Superior</a:t>
              </a:r>
              <a:endParaRPr i="1" sz="700">
                <a:latin typeface="Calibri"/>
                <a:ea typeface="Calibri"/>
                <a:cs typeface="Calibri"/>
                <a:sym typeface="Calibri"/>
              </a:endParaRPr>
            </a:p>
          </p:txBody>
        </p:sp>
      </p:grpSp>
      <p:sp>
        <p:nvSpPr>
          <p:cNvPr id="184" name="Google Shape;184;p23"/>
          <p:cNvSpPr txBox="1"/>
          <p:nvPr/>
        </p:nvSpPr>
        <p:spPr>
          <a:xfrm>
            <a:off x="6950425" y="1779100"/>
            <a:ext cx="19581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b="1"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Unequal variance</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one-directional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Normally distributed</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4" title="apheight.png"/>
          <p:cNvPicPr preferRelativeResize="0"/>
          <p:nvPr/>
        </p:nvPicPr>
        <p:blipFill>
          <a:blip r:embed="rId3">
            <a:alphaModFix/>
          </a:blip>
          <a:stretch>
            <a:fillRect/>
          </a:stretch>
        </p:blipFill>
        <p:spPr>
          <a:xfrm>
            <a:off x="165714" y="693150"/>
            <a:ext cx="7075712" cy="4230925"/>
          </a:xfrm>
          <a:prstGeom prst="rect">
            <a:avLst/>
          </a:prstGeom>
          <a:noFill/>
          <a:ln>
            <a:noFill/>
          </a:ln>
        </p:spPr>
      </p:pic>
      <p:sp>
        <p:nvSpPr>
          <p:cNvPr id="190" name="Google Shape;190;p24"/>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 name="Google Shape;191;p24"/>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AP Height</a:t>
            </a:r>
            <a:endParaRPr b="0" i="1" sz="1400" u="none" cap="none" strike="noStrike">
              <a:solidFill>
                <a:schemeClr val="dk1"/>
              </a:solidFill>
              <a:latin typeface="Arial"/>
              <a:ea typeface="Arial"/>
              <a:cs typeface="Arial"/>
              <a:sym typeface="Arial"/>
            </a:endParaRPr>
          </a:p>
        </p:txBody>
      </p:sp>
      <p:sp>
        <p:nvSpPr>
          <p:cNvPr id="192" name="Google Shape;192;p24"/>
          <p:cNvSpPr txBox="1"/>
          <p:nvPr/>
        </p:nvSpPr>
        <p:spPr>
          <a:xfrm>
            <a:off x="6950425" y="40138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grpSp>
        <p:nvGrpSpPr>
          <p:cNvPr id="193" name="Google Shape;193;p24"/>
          <p:cNvGrpSpPr/>
          <p:nvPr/>
        </p:nvGrpSpPr>
        <p:grpSpPr>
          <a:xfrm>
            <a:off x="2913675" y="4833840"/>
            <a:ext cx="1579802" cy="207685"/>
            <a:chOff x="6611675" y="3032215"/>
            <a:chExt cx="1579802" cy="207685"/>
          </a:xfrm>
        </p:grpSpPr>
        <p:cxnSp>
          <p:nvCxnSpPr>
            <p:cNvPr id="194" name="Google Shape;194;p24"/>
            <p:cNvCxnSpPr/>
            <p:nvPr/>
          </p:nvCxnSpPr>
          <p:spPr>
            <a:xfrm>
              <a:off x="6753950" y="3238700"/>
              <a:ext cx="1309800" cy="1200"/>
            </a:xfrm>
            <a:prstGeom prst="straightConnector1">
              <a:avLst/>
            </a:prstGeom>
            <a:noFill/>
            <a:ln cap="flat" cmpd="sng" w="9525">
              <a:solidFill>
                <a:schemeClr val="dk2"/>
              </a:solidFill>
              <a:prstDash val="solid"/>
              <a:round/>
              <a:headEnd len="med" w="med" type="triangle"/>
              <a:tailEnd len="med" w="med" type="triangle"/>
            </a:ln>
          </p:spPr>
        </p:cxnSp>
        <p:sp>
          <p:nvSpPr>
            <p:cNvPr id="195" name="Google Shape;195;p24"/>
            <p:cNvSpPr txBox="1"/>
            <p:nvPr/>
          </p:nvSpPr>
          <p:spPr>
            <a:xfrm>
              <a:off x="6611675" y="3032225"/>
              <a:ext cx="6240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Posterior</a:t>
              </a:r>
              <a:endParaRPr i="1" sz="700">
                <a:latin typeface="Calibri"/>
                <a:ea typeface="Calibri"/>
                <a:cs typeface="Calibri"/>
                <a:sym typeface="Calibri"/>
              </a:endParaRPr>
            </a:p>
          </p:txBody>
        </p:sp>
        <p:sp>
          <p:nvSpPr>
            <p:cNvPr id="196" name="Google Shape;196;p24"/>
            <p:cNvSpPr txBox="1"/>
            <p:nvPr/>
          </p:nvSpPr>
          <p:spPr>
            <a:xfrm>
              <a:off x="7602277" y="3032215"/>
              <a:ext cx="5892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Anterior</a:t>
              </a:r>
              <a:endParaRPr i="1" sz="700">
                <a:latin typeface="Calibri"/>
                <a:ea typeface="Calibri"/>
                <a:cs typeface="Calibri"/>
                <a:sym typeface="Calibri"/>
              </a:endParaRPr>
            </a:p>
          </p:txBody>
        </p:sp>
      </p:grpSp>
      <p:sp>
        <p:nvSpPr>
          <p:cNvPr id="197" name="Google Shape;197;p24"/>
          <p:cNvSpPr txBox="1"/>
          <p:nvPr/>
        </p:nvSpPr>
        <p:spPr>
          <a:xfrm>
            <a:off x="6950425" y="1779100"/>
            <a:ext cx="19581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b="1"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Unequal variance</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one-directional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Normally distributed</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5" title="latheight.png"/>
          <p:cNvPicPr preferRelativeResize="0"/>
          <p:nvPr/>
        </p:nvPicPr>
        <p:blipFill>
          <a:blip r:embed="rId3">
            <a:alphaModFix/>
          </a:blip>
          <a:stretch>
            <a:fillRect/>
          </a:stretch>
        </p:blipFill>
        <p:spPr>
          <a:xfrm>
            <a:off x="211475" y="687450"/>
            <a:ext cx="6984207" cy="4282251"/>
          </a:xfrm>
          <a:prstGeom prst="rect">
            <a:avLst/>
          </a:prstGeom>
          <a:noFill/>
          <a:ln>
            <a:noFill/>
          </a:ln>
        </p:spPr>
      </p:pic>
      <p:sp>
        <p:nvSpPr>
          <p:cNvPr id="203" name="Google Shape;203;p25"/>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 name="Google Shape;204;p25"/>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Lateral </a:t>
            </a:r>
            <a:r>
              <a:rPr b="1" i="1" lang="en" sz="2700">
                <a:solidFill>
                  <a:schemeClr val="dk1"/>
                </a:solidFill>
                <a:latin typeface="Calibri"/>
                <a:ea typeface="Calibri"/>
                <a:cs typeface="Calibri"/>
                <a:sym typeface="Calibri"/>
              </a:rPr>
              <a:t>Height</a:t>
            </a:r>
            <a:endParaRPr b="0" i="1" sz="1400" u="none" cap="none" strike="noStrike">
              <a:solidFill>
                <a:schemeClr val="dk1"/>
              </a:solidFill>
              <a:latin typeface="Arial"/>
              <a:ea typeface="Arial"/>
              <a:cs typeface="Arial"/>
              <a:sym typeface="Arial"/>
            </a:endParaRPr>
          </a:p>
        </p:txBody>
      </p:sp>
      <p:sp>
        <p:nvSpPr>
          <p:cNvPr id="205" name="Google Shape;205;p25"/>
          <p:cNvSpPr txBox="1"/>
          <p:nvPr/>
        </p:nvSpPr>
        <p:spPr>
          <a:xfrm>
            <a:off x="6950425" y="1779100"/>
            <a:ext cx="19581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b="1"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Unequal variance</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one-directional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Normally distributed</a:t>
            </a:r>
            <a:endParaRPr sz="1100">
              <a:solidFill>
                <a:schemeClr val="dk1"/>
              </a:solidFill>
              <a:latin typeface="Calibri"/>
              <a:ea typeface="Calibri"/>
              <a:cs typeface="Calibri"/>
              <a:sym typeface="Calibri"/>
            </a:endParaRPr>
          </a:p>
        </p:txBody>
      </p:sp>
      <p:sp>
        <p:nvSpPr>
          <p:cNvPr id="206" name="Google Shape;206;p25"/>
          <p:cNvSpPr txBox="1"/>
          <p:nvPr/>
        </p:nvSpPr>
        <p:spPr>
          <a:xfrm>
            <a:off x="6950425" y="40138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grpSp>
        <p:nvGrpSpPr>
          <p:cNvPr id="207" name="Google Shape;207;p25"/>
          <p:cNvGrpSpPr/>
          <p:nvPr/>
        </p:nvGrpSpPr>
        <p:grpSpPr>
          <a:xfrm>
            <a:off x="2913675" y="4833840"/>
            <a:ext cx="1579802" cy="207685"/>
            <a:chOff x="6611675" y="3032215"/>
            <a:chExt cx="1579802" cy="207685"/>
          </a:xfrm>
        </p:grpSpPr>
        <p:cxnSp>
          <p:nvCxnSpPr>
            <p:cNvPr id="208" name="Google Shape;208;p25"/>
            <p:cNvCxnSpPr/>
            <p:nvPr/>
          </p:nvCxnSpPr>
          <p:spPr>
            <a:xfrm>
              <a:off x="6753950" y="3238700"/>
              <a:ext cx="1309800" cy="1200"/>
            </a:xfrm>
            <a:prstGeom prst="straightConnector1">
              <a:avLst/>
            </a:prstGeom>
            <a:noFill/>
            <a:ln cap="flat" cmpd="sng" w="9525">
              <a:solidFill>
                <a:schemeClr val="dk2"/>
              </a:solidFill>
              <a:prstDash val="solid"/>
              <a:round/>
              <a:headEnd len="med" w="med" type="triangle"/>
              <a:tailEnd len="med" w="med" type="triangle"/>
            </a:ln>
          </p:spPr>
        </p:cxnSp>
        <p:sp>
          <p:nvSpPr>
            <p:cNvPr id="209" name="Google Shape;209;p25"/>
            <p:cNvSpPr txBox="1"/>
            <p:nvPr/>
          </p:nvSpPr>
          <p:spPr>
            <a:xfrm>
              <a:off x="6611675" y="3032225"/>
              <a:ext cx="6240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Left</a:t>
              </a:r>
              <a:endParaRPr i="1" sz="700">
                <a:latin typeface="Calibri"/>
                <a:ea typeface="Calibri"/>
                <a:cs typeface="Calibri"/>
                <a:sym typeface="Calibri"/>
              </a:endParaRPr>
            </a:p>
          </p:txBody>
        </p:sp>
        <p:sp>
          <p:nvSpPr>
            <p:cNvPr id="210" name="Google Shape;210;p25"/>
            <p:cNvSpPr txBox="1"/>
            <p:nvPr/>
          </p:nvSpPr>
          <p:spPr>
            <a:xfrm>
              <a:off x="7602277" y="3032215"/>
              <a:ext cx="5892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Right</a:t>
              </a:r>
              <a:endParaRPr i="1" sz="700">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 name="Google Shape;216;p26"/>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AP Width</a:t>
            </a:r>
            <a:endParaRPr b="0" i="1" sz="1400" u="none" cap="none" strike="noStrike">
              <a:solidFill>
                <a:schemeClr val="dk1"/>
              </a:solidFill>
              <a:latin typeface="Arial"/>
              <a:ea typeface="Arial"/>
              <a:cs typeface="Arial"/>
              <a:sym typeface="Arial"/>
            </a:endParaRPr>
          </a:p>
        </p:txBody>
      </p:sp>
      <p:sp>
        <p:nvSpPr>
          <p:cNvPr id="217" name="Google Shape;217;p26"/>
          <p:cNvSpPr txBox="1"/>
          <p:nvPr/>
        </p:nvSpPr>
        <p:spPr>
          <a:xfrm>
            <a:off x="6950425" y="40138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grpSp>
        <p:nvGrpSpPr>
          <p:cNvPr id="218" name="Google Shape;218;p26"/>
          <p:cNvGrpSpPr/>
          <p:nvPr/>
        </p:nvGrpSpPr>
        <p:grpSpPr>
          <a:xfrm>
            <a:off x="2913675" y="4833840"/>
            <a:ext cx="1579802" cy="207685"/>
            <a:chOff x="6611675" y="3032215"/>
            <a:chExt cx="1579802" cy="207685"/>
          </a:xfrm>
        </p:grpSpPr>
        <p:cxnSp>
          <p:nvCxnSpPr>
            <p:cNvPr id="219" name="Google Shape;219;p26"/>
            <p:cNvCxnSpPr/>
            <p:nvPr/>
          </p:nvCxnSpPr>
          <p:spPr>
            <a:xfrm>
              <a:off x="6753950" y="3238700"/>
              <a:ext cx="1309800" cy="1200"/>
            </a:xfrm>
            <a:prstGeom prst="straightConnector1">
              <a:avLst/>
            </a:prstGeom>
            <a:noFill/>
            <a:ln cap="flat" cmpd="sng" w="9525">
              <a:solidFill>
                <a:schemeClr val="dk2"/>
              </a:solidFill>
              <a:prstDash val="solid"/>
              <a:round/>
              <a:headEnd len="med" w="med" type="triangle"/>
              <a:tailEnd len="med" w="med" type="triangle"/>
            </a:ln>
          </p:spPr>
        </p:cxnSp>
        <p:sp>
          <p:nvSpPr>
            <p:cNvPr id="220" name="Google Shape;220;p26"/>
            <p:cNvSpPr txBox="1"/>
            <p:nvPr/>
          </p:nvSpPr>
          <p:spPr>
            <a:xfrm>
              <a:off x="6611675" y="3032225"/>
              <a:ext cx="6240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Inferior</a:t>
              </a:r>
              <a:endParaRPr i="1" sz="700">
                <a:latin typeface="Calibri"/>
                <a:ea typeface="Calibri"/>
                <a:cs typeface="Calibri"/>
                <a:sym typeface="Calibri"/>
              </a:endParaRPr>
            </a:p>
          </p:txBody>
        </p:sp>
        <p:sp>
          <p:nvSpPr>
            <p:cNvPr id="221" name="Google Shape;221;p26"/>
            <p:cNvSpPr txBox="1"/>
            <p:nvPr/>
          </p:nvSpPr>
          <p:spPr>
            <a:xfrm>
              <a:off x="7602277" y="3032215"/>
              <a:ext cx="5892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Superior</a:t>
              </a:r>
              <a:endParaRPr i="1" sz="700">
                <a:latin typeface="Calibri"/>
                <a:ea typeface="Calibri"/>
                <a:cs typeface="Calibri"/>
                <a:sym typeface="Calibri"/>
              </a:endParaRPr>
            </a:p>
          </p:txBody>
        </p:sp>
      </p:grpSp>
      <p:pic>
        <p:nvPicPr>
          <p:cNvPr id="222" name="Google Shape;222;p26" title="apwidth.png"/>
          <p:cNvPicPr preferRelativeResize="0"/>
          <p:nvPr/>
        </p:nvPicPr>
        <p:blipFill>
          <a:blip r:embed="rId3">
            <a:alphaModFix/>
          </a:blip>
          <a:stretch>
            <a:fillRect/>
          </a:stretch>
        </p:blipFill>
        <p:spPr>
          <a:xfrm>
            <a:off x="203650" y="683075"/>
            <a:ext cx="6900261" cy="4123676"/>
          </a:xfrm>
          <a:prstGeom prst="rect">
            <a:avLst/>
          </a:prstGeom>
          <a:noFill/>
          <a:ln>
            <a:noFill/>
          </a:ln>
        </p:spPr>
      </p:pic>
      <p:sp>
        <p:nvSpPr>
          <p:cNvPr id="223" name="Google Shape;223;p26"/>
          <p:cNvSpPr/>
          <p:nvPr/>
        </p:nvSpPr>
        <p:spPr>
          <a:xfrm rot="-8345358">
            <a:off x="5128838" y="3635072"/>
            <a:ext cx="470008" cy="194394"/>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6"/>
          <p:cNvSpPr txBox="1"/>
          <p:nvPr/>
        </p:nvSpPr>
        <p:spPr>
          <a:xfrm>
            <a:off x="6950425" y="1779100"/>
            <a:ext cx="19581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b="1"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Unequal variance</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one-directional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Normally distributed</a:t>
            </a:r>
            <a:endParaRPr sz="1100">
              <a:solidFill>
                <a:schemeClr val="dk1"/>
              </a:solidFill>
              <a:latin typeface="Calibri"/>
              <a:ea typeface="Calibri"/>
              <a:cs typeface="Calibri"/>
              <a:sym typeface="Calibri"/>
            </a:endParaRPr>
          </a:p>
        </p:txBody>
      </p:sp>
      <p:sp>
        <p:nvSpPr>
          <p:cNvPr id="225" name="Google Shape;225;p26"/>
          <p:cNvSpPr txBox="1"/>
          <p:nvPr/>
        </p:nvSpPr>
        <p:spPr>
          <a:xfrm>
            <a:off x="5567375" y="3571469"/>
            <a:ext cx="900000" cy="64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800">
                <a:solidFill>
                  <a:schemeClr val="dk1"/>
                </a:solidFill>
                <a:highlight>
                  <a:srgbClr val="FFFF00"/>
                </a:highlight>
                <a:latin typeface="Calibri"/>
                <a:ea typeface="Calibri"/>
                <a:cs typeface="Calibri"/>
                <a:sym typeface="Calibri"/>
              </a:rPr>
              <a:t>“Anterior growth” in scoliotic subjects?</a:t>
            </a:r>
            <a:endParaRPr sz="800">
              <a:solidFill>
                <a:schemeClr val="dk1"/>
              </a:solidFill>
              <a:highlight>
                <a:srgbClr val="FFFF00"/>
              </a:highlight>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 name="Google Shape;231;p27"/>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Lateral Width</a:t>
            </a:r>
            <a:endParaRPr b="0" i="1" sz="1400" u="none" cap="none" strike="noStrike">
              <a:solidFill>
                <a:schemeClr val="dk1"/>
              </a:solidFill>
              <a:latin typeface="Arial"/>
              <a:ea typeface="Arial"/>
              <a:cs typeface="Arial"/>
              <a:sym typeface="Arial"/>
            </a:endParaRPr>
          </a:p>
        </p:txBody>
      </p:sp>
      <p:sp>
        <p:nvSpPr>
          <p:cNvPr id="232" name="Google Shape;232;p27"/>
          <p:cNvSpPr txBox="1"/>
          <p:nvPr/>
        </p:nvSpPr>
        <p:spPr>
          <a:xfrm>
            <a:off x="6950425" y="1779100"/>
            <a:ext cx="19581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b="1"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Unequal variance</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one-directional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Normally distributed</a:t>
            </a:r>
            <a:endParaRPr sz="1100">
              <a:solidFill>
                <a:schemeClr val="dk1"/>
              </a:solidFill>
              <a:latin typeface="Calibri"/>
              <a:ea typeface="Calibri"/>
              <a:cs typeface="Calibri"/>
              <a:sym typeface="Calibri"/>
            </a:endParaRPr>
          </a:p>
        </p:txBody>
      </p:sp>
      <p:sp>
        <p:nvSpPr>
          <p:cNvPr id="233" name="Google Shape;233;p27"/>
          <p:cNvSpPr txBox="1"/>
          <p:nvPr/>
        </p:nvSpPr>
        <p:spPr>
          <a:xfrm>
            <a:off x="6950425" y="40138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grpSp>
        <p:nvGrpSpPr>
          <p:cNvPr id="234" name="Google Shape;234;p27"/>
          <p:cNvGrpSpPr/>
          <p:nvPr/>
        </p:nvGrpSpPr>
        <p:grpSpPr>
          <a:xfrm>
            <a:off x="2913675" y="4792856"/>
            <a:ext cx="1579802" cy="207685"/>
            <a:chOff x="6611675" y="3032215"/>
            <a:chExt cx="1579802" cy="207685"/>
          </a:xfrm>
        </p:grpSpPr>
        <p:cxnSp>
          <p:nvCxnSpPr>
            <p:cNvPr id="235" name="Google Shape;235;p27"/>
            <p:cNvCxnSpPr/>
            <p:nvPr/>
          </p:nvCxnSpPr>
          <p:spPr>
            <a:xfrm>
              <a:off x="6753950" y="3238700"/>
              <a:ext cx="1309800" cy="1200"/>
            </a:xfrm>
            <a:prstGeom prst="straightConnector1">
              <a:avLst/>
            </a:prstGeom>
            <a:noFill/>
            <a:ln cap="flat" cmpd="sng" w="9525">
              <a:solidFill>
                <a:schemeClr val="dk2"/>
              </a:solidFill>
              <a:prstDash val="solid"/>
              <a:round/>
              <a:headEnd len="med" w="med" type="triangle"/>
              <a:tailEnd len="med" w="med" type="triangle"/>
            </a:ln>
          </p:spPr>
        </p:cxnSp>
        <p:sp>
          <p:nvSpPr>
            <p:cNvPr id="236" name="Google Shape;236;p27"/>
            <p:cNvSpPr txBox="1"/>
            <p:nvPr/>
          </p:nvSpPr>
          <p:spPr>
            <a:xfrm>
              <a:off x="6611675" y="3032225"/>
              <a:ext cx="6240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Inferior</a:t>
              </a:r>
              <a:endParaRPr i="1" sz="700">
                <a:latin typeface="Calibri"/>
                <a:ea typeface="Calibri"/>
                <a:cs typeface="Calibri"/>
                <a:sym typeface="Calibri"/>
              </a:endParaRPr>
            </a:p>
          </p:txBody>
        </p:sp>
        <p:sp>
          <p:nvSpPr>
            <p:cNvPr id="237" name="Google Shape;237;p27"/>
            <p:cNvSpPr txBox="1"/>
            <p:nvPr/>
          </p:nvSpPr>
          <p:spPr>
            <a:xfrm>
              <a:off x="7602277" y="3032215"/>
              <a:ext cx="5892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Superior</a:t>
              </a:r>
              <a:endParaRPr i="1" sz="700">
                <a:latin typeface="Calibri"/>
                <a:ea typeface="Calibri"/>
                <a:cs typeface="Calibri"/>
                <a:sym typeface="Calibri"/>
              </a:endParaRPr>
            </a:p>
          </p:txBody>
        </p:sp>
      </p:grpSp>
      <p:pic>
        <p:nvPicPr>
          <p:cNvPr id="238" name="Google Shape;238;p27" title="latwidth.png"/>
          <p:cNvPicPr preferRelativeResize="0"/>
          <p:nvPr/>
        </p:nvPicPr>
        <p:blipFill>
          <a:blip r:embed="rId3">
            <a:alphaModFix/>
          </a:blip>
          <a:stretch>
            <a:fillRect/>
          </a:stretch>
        </p:blipFill>
        <p:spPr>
          <a:xfrm>
            <a:off x="285600" y="692480"/>
            <a:ext cx="6724725" cy="4116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8" title="volume.png"/>
          <p:cNvPicPr preferRelativeResize="0"/>
          <p:nvPr/>
        </p:nvPicPr>
        <p:blipFill>
          <a:blip r:embed="rId3">
            <a:alphaModFix/>
          </a:blip>
          <a:stretch>
            <a:fillRect/>
          </a:stretch>
        </p:blipFill>
        <p:spPr>
          <a:xfrm>
            <a:off x="0" y="759274"/>
            <a:ext cx="7024750" cy="4319550"/>
          </a:xfrm>
          <a:prstGeom prst="rect">
            <a:avLst/>
          </a:prstGeom>
          <a:noFill/>
          <a:ln>
            <a:noFill/>
          </a:ln>
        </p:spPr>
      </p:pic>
      <p:sp>
        <p:nvSpPr>
          <p:cNvPr id="244" name="Google Shape;244;p28"/>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5" name="Google Shape;245;p28"/>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Volume</a:t>
            </a:r>
            <a:endParaRPr b="0" i="1" sz="1400" u="none" cap="none" strike="noStrike">
              <a:solidFill>
                <a:schemeClr val="dk1"/>
              </a:solidFill>
              <a:latin typeface="Arial"/>
              <a:ea typeface="Arial"/>
              <a:cs typeface="Arial"/>
              <a:sym typeface="Arial"/>
            </a:endParaRPr>
          </a:p>
        </p:txBody>
      </p:sp>
      <p:sp>
        <p:nvSpPr>
          <p:cNvPr id="246" name="Google Shape;246;p28"/>
          <p:cNvSpPr txBox="1"/>
          <p:nvPr/>
        </p:nvSpPr>
        <p:spPr>
          <a:xfrm>
            <a:off x="6735800" y="40725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sp>
        <p:nvSpPr>
          <p:cNvPr id="247" name="Google Shape;247;p28"/>
          <p:cNvSpPr txBox="1"/>
          <p:nvPr/>
        </p:nvSpPr>
        <p:spPr>
          <a:xfrm>
            <a:off x="6703550" y="1837550"/>
            <a:ext cx="21297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non-parametric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one-directional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Non-gaussian distribution</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9" title="surfarea.png"/>
          <p:cNvPicPr preferRelativeResize="0"/>
          <p:nvPr/>
        </p:nvPicPr>
        <p:blipFill>
          <a:blip r:embed="rId3">
            <a:alphaModFix/>
          </a:blip>
          <a:stretch>
            <a:fillRect/>
          </a:stretch>
        </p:blipFill>
        <p:spPr>
          <a:xfrm>
            <a:off x="0" y="759274"/>
            <a:ext cx="6848876" cy="4306676"/>
          </a:xfrm>
          <a:prstGeom prst="rect">
            <a:avLst/>
          </a:prstGeom>
          <a:noFill/>
          <a:ln>
            <a:noFill/>
          </a:ln>
        </p:spPr>
      </p:pic>
      <p:sp>
        <p:nvSpPr>
          <p:cNvPr id="253" name="Google Shape;253;p29"/>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4" name="Google Shape;254;p29"/>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Total </a:t>
            </a:r>
            <a:r>
              <a:rPr b="1" i="1" lang="en" sz="2700">
                <a:solidFill>
                  <a:schemeClr val="dk1"/>
                </a:solidFill>
                <a:latin typeface="Calibri"/>
                <a:ea typeface="Calibri"/>
                <a:cs typeface="Calibri"/>
                <a:sym typeface="Calibri"/>
              </a:rPr>
              <a:t>Surface Area</a:t>
            </a:r>
            <a:endParaRPr b="0" i="1" sz="1400" u="none" cap="none" strike="noStrike">
              <a:solidFill>
                <a:schemeClr val="dk1"/>
              </a:solidFill>
              <a:latin typeface="Arial"/>
              <a:ea typeface="Arial"/>
              <a:cs typeface="Arial"/>
              <a:sym typeface="Arial"/>
            </a:endParaRPr>
          </a:p>
        </p:txBody>
      </p:sp>
      <p:sp>
        <p:nvSpPr>
          <p:cNvPr id="255" name="Google Shape;255;p29"/>
          <p:cNvSpPr txBox="1"/>
          <p:nvPr/>
        </p:nvSpPr>
        <p:spPr>
          <a:xfrm>
            <a:off x="6735800" y="40725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sp>
        <p:nvSpPr>
          <p:cNvPr id="256" name="Google Shape;256;p29"/>
          <p:cNvSpPr txBox="1"/>
          <p:nvPr/>
        </p:nvSpPr>
        <p:spPr>
          <a:xfrm>
            <a:off x="6703550" y="1837550"/>
            <a:ext cx="21297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non-parametric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one-directional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Non-gaussian distribution</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0" title="infsurfarea.png"/>
          <p:cNvPicPr preferRelativeResize="0"/>
          <p:nvPr/>
        </p:nvPicPr>
        <p:blipFill>
          <a:blip r:embed="rId3">
            <a:alphaModFix/>
          </a:blip>
          <a:stretch>
            <a:fillRect/>
          </a:stretch>
        </p:blipFill>
        <p:spPr>
          <a:xfrm>
            <a:off x="152400" y="759275"/>
            <a:ext cx="6707951" cy="4336750"/>
          </a:xfrm>
          <a:prstGeom prst="rect">
            <a:avLst/>
          </a:prstGeom>
          <a:noFill/>
          <a:ln>
            <a:noFill/>
          </a:ln>
        </p:spPr>
      </p:pic>
      <p:sp>
        <p:nvSpPr>
          <p:cNvPr id="262" name="Google Shape;262;p30"/>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 name="Google Shape;263;p30"/>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Inferior </a:t>
            </a:r>
            <a:r>
              <a:rPr b="1" i="1" lang="en" sz="2700">
                <a:solidFill>
                  <a:schemeClr val="dk1"/>
                </a:solidFill>
                <a:latin typeface="Calibri"/>
                <a:ea typeface="Calibri"/>
                <a:cs typeface="Calibri"/>
                <a:sym typeface="Calibri"/>
              </a:rPr>
              <a:t>Surface Area</a:t>
            </a:r>
            <a:endParaRPr b="0" i="1" sz="1400" u="none" cap="none" strike="noStrike">
              <a:solidFill>
                <a:schemeClr val="dk1"/>
              </a:solidFill>
              <a:latin typeface="Arial"/>
              <a:ea typeface="Arial"/>
              <a:cs typeface="Arial"/>
              <a:sym typeface="Arial"/>
            </a:endParaRPr>
          </a:p>
        </p:txBody>
      </p:sp>
      <p:sp>
        <p:nvSpPr>
          <p:cNvPr id="264" name="Google Shape;264;p30"/>
          <p:cNvSpPr txBox="1"/>
          <p:nvPr/>
        </p:nvSpPr>
        <p:spPr>
          <a:xfrm>
            <a:off x="6735800" y="40725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sp>
        <p:nvSpPr>
          <p:cNvPr id="265" name="Google Shape;265;p30"/>
          <p:cNvSpPr txBox="1"/>
          <p:nvPr/>
        </p:nvSpPr>
        <p:spPr>
          <a:xfrm>
            <a:off x="6703550" y="1837550"/>
            <a:ext cx="21297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non-parametric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two-directional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Non-gaussian distribution</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1" title="supsurfarea.png"/>
          <p:cNvPicPr preferRelativeResize="0"/>
          <p:nvPr/>
        </p:nvPicPr>
        <p:blipFill>
          <a:blip r:embed="rId3">
            <a:alphaModFix/>
          </a:blip>
          <a:stretch>
            <a:fillRect/>
          </a:stretch>
        </p:blipFill>
        <p:spPr>
          <a:xfrm>
            <a:off x="152400" y="759275"/>
            <a:ext cx="6637501" cy="4283150"/>
          </a:xfrm>
          <a:prstGeom prst="rect">
            <a:avLst/>
          </a:prstGeom>
          <a:noFill/>
          <a:ln>
            <a:noFill/>
          </a:ln>
        </p:spPr>
      </p:pic>
      <p:sp>
        <p:nvSpPr>
          <p:cNvPr id="271" name="Google Shape;271;p31"/>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2" name="Google Shape;272;p31"/>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Superior </a:t>
            </a:r>
            <a:r>
              <a:rPr b="1" i="1" lang="en" sz="2700">
                <a:solidFill>
                  <a:schemeClr val="dk1"/>
                </a:solidFill>
                <a:latin typeface="Calibri"/>
                <a:ea typeface="Calibri"/>
                <a:cs typeface="Calibri"/>
                <a:sym typeface="Calibri"/>
              </a:rPr>
              <a:t>Surface Area</a:t>
            </a:r>
            <a:endParaRPr b="0" i="1" sz="1400" u="none" cap="none" strike="noStrike">
              <a:solidFill>
                <a:schemeClr val="dk1"/>
              </a:solidFill>
              <a:latin typeface="Arial"/>
              <a:ea typeface="Arial"/>
              <a:cs typeface="Arial"/>
              <a:sym typeface="Arial"/>
            </a:endParaRPr>
          </a:p>
        </p:txBody>
      </p:sp>
      <p:sp>
        <p:nvSpPr>
          <p:cNvPr id="273" name="Google Shape;273;p31"/>
          <p:cNvSpPr txBox="1"/>
          <p:nvPr/>
        </p:nvSpPr>
        <p:spPr>
          <a:xfrm>
            <a:off x="6735800" y="40725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sp>
        <p:nvSpPr>
          <p:cNvPr id="274" name="Google Shape;274;p31"/>
          <p:cNvSpPr txBox="1"/>
          <p:nvPr/>
        </p:nvSpPr>
        <p:spPr>
          <a:xfrm>
            <a:off x="6703550" y="1837550"/>
            <a:ext cx="21297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non-parametric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two-directional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Non-gaussian distribution</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 name="Google Shape;64;p14"/>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14"/>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Measurement Procedure Overview</a:t>
            </a:r>
            <a:endParaRPr b="1" sz="1400" u="none" cap="none" strike="noStrike">
              <a:solidFill>
                <a:schemeClr val="dk1"/>
              </a:solidFill>
            </a:endParaRPr>
          </a:p>
        </p:txBody>
      </p:sp>
      <p:sp>
        <p:nvSpPr>
          <p:cNvPr id="66" name="Google Shape;66;p14"/>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7" name="Google Shape;67;p14"/>
          <p:cNvPicPr preferRelativeResize="0"/>
          <p:nvPr/>
        </p:nvPicPr>
        <p:blipFill rotWithShape="1">
          <a:blip r:embed="rId3">
            <a:alphaModFix/>
          </a:blip>
          <a:srcRect b="0" l="0" r="0" t="12747"/>
          <a:stretch/>
        </p:blipFill>
        <p:spPr>
          <a:xfrm>
            <a:off x="455338" y="884850"/>
            <a:ext cx="5267325" cy="1400175"/>
          </a:xfrm>
          <a:prstGeom prst="rect">
            <a:avLst/>
          </a:prstGeom>
          <a:noFill/>
          <a:ln>
            <a:noFill/>
          </a:ln>
        </p:spPr>
      </p:pic>
      <p:pic>
        <p:nvPicPr>
          <p:cNvPr id="68" name="Google Shape;68;p14"/>
          <p:cNvPicPr preferRelativeResize="0"/>
          <p:nvPr/>
        </p:nvPicPr>
        <p:blipFill>
          <a:blip r:embed="rId4">
            <a:alphaModFix/>
          </a:blip>
          <a:stretch>
            <a:fillRect/>
          </a:stretch>
        </p:blipFill>
        <p:spPr>
          <a:xfrm>
            <a:off x="6770651" y="884850"/>
            <a:ext cx="2073850" cy="3674299"/>
          </a:xfrm>
          <a:prstGeom prst="rect">
            <a:avLst/>
          </a:prstGeom>
          <a:noFill/>
          <a:ln>
            <a:noFill/>
          </a:ln>
        </p:spPr>
      </p:pic>
      <p:pic>
        <p:nvPicPr>
          <p:cNvPr id="69" name="Google Shape;69;p14"/>
          <p:cNvPicPr preferRelativeResize="0"/>
          <p:nvPr/>
        </p:nvPicPr>
        <p:blipFill rotWithShape="1">
          <a:blip r:embed="rId5">
            <a:alphaModFix/>
          </a:blip>
          <a:srcRect b="0" l="54740" r="0" t="12891"/>
          <a:stretch/>
        </p:blipFill>
        <p:spPr>
          <a:xfrm>
            <a:off x="3804711" y="2612675"/>
            <a:ext cx="2211164" cy="1945150"/>
          </a:xfrm>
          <a:prstGeom prst="rect">
            <a:avLst/>
          </a:prstGeom>
          <a:noFill/>
          <a:ln>
            <a:noFill/>
          </a:ln>
        </p:spPr>
      </p:pic>
      <p:pic>
        <p:nvPicPr>
          <p:cNvPr id="70" name="Google Shape;70;p14" title="area_measurement.gif"/>
          <p:cNvPicPr preferRelativeResize="0"/>
          <p:nvPr/>
        </p:nvPicPr>
        <p:blipFill rotWithShape="1">
          <a:blip r:embed="rId6">
            <a:alphaModFix/>
          </a:blip>
          <a:srcRect b="0" l="7851" r="5485" t="0"/>
          <a:stretch/>
        </p:blipFill>
        <p:spPr>
          <a:xfrm>
            <a:off x="299576" y="2614000"/>
            <a:ext cx="2750326" cy="1945151"/>
          </a:xfrm>
          <a:prstGeom prst="rect">
            <a:avLst/>
          </a:prstGeom>
          <a:noFill/>
          <a:ln>
            <a:noFill/>
          </a:ln>
        </p:spPr>
      </p:pic>
      <p:sp>
        <p:nvSpPr>
          <p:cNvPr id="71" name="Google Shape;71;p14"/>
          <p:cNvSpPr txBox="1"/>
          <p:nvPr/>
        </p:nvSpPr>
        <p:spPr>
          <a:xfrm>
            <a:off x="2120600" y="622525"/>
            <a:ext cx="19368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200">
                <a:latin typeface="Calibri"/>
                <a:ea typeface="Calibri"/>
                <a:cs typeface="Calibri"/>
                <a:sym typeface="Calibri"/>
              </a:rPr>
              <a:t>Raw imaging data</a:t>
            </a:r>
            <a:endParaRPr b="1" sz="1200">
              <a:latin typeface="Calibri"/>
              <a:ea typeface="Calibri"/>
              <a:cs typeface="Calibri"/>
              <a:sym typeface="Calibri"/>
            </a:endParaRPr>
          </a:p>
        </p:txBody>
      </p:sp>
      <p:sp>
        <p:nvSpPr>
          <p:cNvPr id="72" name="Google Shape;72;p14"/>
          <p:cNvSpPr/>
          <p:nvPr/>
        </p:nvSpPr>
        <p:spPr>
          <a:xfrm>
            <a:off x="5918913" y="1576913"/>
            <a:ext cx="655500" cy="3771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4"/>
          <p:cNvSpPr txBox="1"/>
          <p:nvPr/>
        </p:nvSpPr>
        <p:spPr>
          <a:xfrm>
            <a:off x="6839175" y="622525"/>
            <a:ext cx="19368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200">
                <a:latin typeface="Calibri"/>
                <a:ea typeface="Calibri"/>
                <a:cs typeface="Calibri"/>
                <a:sym typeface="Calibri"/>
              </a:rPr>
              <a:t>Full spine segmentation</a:t>
            </a:r>
            <a:endParaRPr b="1" sz="1200">
              <a:latin typeface="Calibri"/>
              <a:ea typeface="Calibri"/>
              <a:cs typeface="Calibri"/>
              <a:sym typeface="Calibri"/>
            </a:endParaRPr>
          </a:p>
        </p:txBody>
      </p:sp>
      <p:sp>
        <p:nvSpPr>
          <p:cNvPr id="74" name="Google Shape;74;p14"/>
          <p:cNvSpPr/>
          <p:nvPr/>
        </p:nvSpPr>
        <p:spPr>
          <a:xfrm rot="10800000">
            <a:off x="6065513" y="3396700"/>
            <a:ext cx="655500" cy="3771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4"/>
          <p:cNvSpPr txBox="1"/>
          <p:nvPr/>
        </p:nvSpPr>
        <p:spPr>
          <a:xfrm>
            <a:off x="3941898" y="2332433"/>
            <a:ext cx="19368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200">
                <a:latin typeface="Calibri"/>
                <a:ea typeface="Calibri"/>
                <a:cs typeface="Calibri"/>
                <a:sym typeface="Calibri"/>
              </a:rPr>
              <a:t>Single level</a:t>
            </a:r>
            <a:r>
              <a:rPr b="1" lang="en" sz="1200">
                <a:latin typeface="Calibri"/>
                <a:ea typeface="Calibri"/>
                <a:cs typeface="Calibri"/>
                <a:sym typeface="Calibri"/>
              </a:rPr>
              <a:t> segmentation</a:t>
            </a:r>
            <a:endParaRPr b="1" sz="1200">
              <a:latin typeface="Calibri"/>
              <a:ea typeface="Calibri"/>
              <a:cs typeface="Calibri"/>
              <a:sym typeface="Calibri"/>
            </a:endParaRPr>
          </a:p>
        </p:txBody>
      </p:sp>
      <p:sp>
        <p:nvSpPr>
          <p:cNvPr id="76" name="Google Shape;76;p14"/>
          <p:cNvSpPr/>
          <p:nvPr/>
        </p:nvSpPr>
        <p:spPr>
          <a:xfrm rot="10800000">
            <a:off x="3099563" y="3396700"/>
            <a:ext cx="655500" cy="3771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4"/>
          <p:cNvSpPr txBox="1"/>
          <p:nvPr/>
        </p:nvSpPr>
        <p:spPr>
          <a:xfrm>
            <a:off x="380400" y="2332425"/>
            <a:ext cx="25887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200">
                <a:latin typeface="Calibri"/>
                <a:ea typeface="Calibri"/>
                <a:cs typeface="Calibri"/>
                <a:sym typeface="Calibri"/>
              </a:rPr>
              <a:t>(Automated) MATLAB measurements</a:t>
            </a:r>
            <a:endParaRPr b="1" sz="1200">
              <a:latin typeface="Calibri"/>
              <a:ea typeface="Calibri"/>
              <a:cs typeface="Calibri"/>
              <a:sym typeface="Calibri"/>
            </a:endParaRPr>
          </a:p>
        </p:txBody>
      </p:sp>
      <p:sp>
        <p:nvSpPr>
          <p:cNvPr id="78" name="Google Shape;78;p14"/>
          <p:cNvSpPr txBox="1"/>
          <p:nvPr/>
        </p:nvSpPr>
        <p:spPr>
          <a:xfrm>
            <a:off x="5830113" y="985290"/>
            <a:ext cx="833100" cy="5496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900" u="sng">
                <a:solidFill>
                  <a:schemeClr val="dk1"/>
                </a:solidFill>
                <a:latin typeface="Calibri"/>
                <a:ea typeface="Calibri"/>
                <a:cs typeface="Calibri"/>
                <a:sym typeface="Calibri"/>
              </a:rPr>
              <a:t>Assumes</a:t>
            </a:r>
            <a:r>
              <a:rPr i="1" lang="en" sz="900">
                <a:solidFill>
                  <a:schemeClr val="dk1"/>
                </a:solidFill>
                <a:latin typeface="Calibri"/>
                <a:ea typeface="Calibri"/>
                <a:cs typeface="Calibri"/>
                <a:sym typeface="Calibri"/>
              </a:rPr>
              <a:t>: 15 thoracic + 6 lumbar levels</a:t>
            </a:r>
            <a:endParaRPr i="1" sz="9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2" title="apratio.png"/>
          <p:cNvPicPr preferRelativeResize="0"/>
          <p:nvPr/>
        </p:nvPicPr>
        <p:blipFill>
          <a:blip r:embed="rId3">
            <a:alphaModFix/>
          </a:blip>
          <a:stretch>
            <a:fillRect/>
          </a:stretch>
        </p:blipFill>
        <p:spPr>
          <a:xfrm>
            <a:off x="128600" y="782775"/>
            <a:ext cx="6889726" cy="4224525"/>
          </a:xfrm>
          <a:prstGeom prst="rect">
            <a:avLst/>
          </a:prstGeom>
          <a:noFill/>
          <a:ln>
            <a:noFill/>
          </a:ln>
        </p:spPr>
      </p:pic>
      <p:sp>
        <p:nvSpPr>
          <p:cNvPr id="280" name="Google Shape;280;p32"/>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1" name="Google Shape;281;p32"/>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A/P Height Ratio</a:t>
            </a:r>
            <a:endParaRPr b="0" i="1" sz="1400" u="none" cap="none" strike="noStrike">
              <a:solidFill>
                <a:schemeClr val="dk1"/>
              </a:solidFill>
              <a:latin typeface="Arial"/>
              <a:ea typeface="Arial"/>
              <a:cs typeface="Arial"/>
              <a:sym typeface="Arial"/>
            </a:endParaRPr>
          </a:p>
        </p:txBody>
      </p:sp>
      <p:sp>
        <p:nvSpPr>
          <p:cNvPr id="282" name="Google Shape;282;p32"/>
          <p:cNvSpPr txBox="1"/>
          <p:nvPr/>
        </p:nvSpPr>
        <p:spPr>
          <a:xfrm>
            <a:off x="6735800" y="40725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sp>
        <p:nvSpPr>
          <p:cNvPr id="283" name="Google Shape;283;p32"/>
          <p:cNvSpPr txBox="1"/>
          <p:nvPr/>
        </p:nvSpPr>
        <p:spPr>
          <a:xfrm>
            <a:off x="6703550" y="1837550"/>
            <a:ext cx="21297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non-parametric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two-directional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Non-gaussian distribution</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3" title="lrratio.png"/>
          <p:cNvPicPr preferRelativeResize="0"/>
          <p:nvPr/>
        </p:nvPicPr>
        <p:blipFill rotWithShape="1">
          <a:blip r:embed="rId3">
            <a:alphaModFix/>
          </a:blip>
          <a:srcRect b="0" l="4067" r="0" t="0"/>
          <a:stretch/>
        </p:blipFill>
        <p:spPr>
          <a:xfrm>
            <a:off x="178500" y="817975"/>
            <a:ext cx="6992875" cy="4189299"/>
          </a:xfrm>
          <a:prstGeom prst="rect">
            <a:avLst/>
          </a:prstGeom>
          <a:noFill/>
          <a:ln>
            <a:noFill/>
          </a:ln>
        </p:spPr>
      </p:pic>
      <p:sp>
        <p:nvSpPr>
          <p:cNvPr id="289" name="Google Shape;289;p33"/>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0" name="Google Shape;290;p33"/>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L/R</a:t>
            </a:r>
            <a:r>
              <a:rPr b="1" i="1" lang="en" sz="2700">
                <a:solidFill>
                  <a:schemeClr val="dk1"/>
                </a:solidFill>
                <a:latin typeface="Calibri"/>
                <a:ea typeface="Calibri"/>
                <a:cs typeface="Calibri"/>
                <a:sym typeface="Calibri"/>
              </a:rPr>
              <a:t> Height Ratio</a:t>
            </a:r>
            <a:endParaRPr b="0" i="1" sz="1400" u="none" cap="none" strike="noStrike">
              <a:solidFill>
                <a:schemeClr val="dk1"/>
              </a:solidFill>
              <a:latin typeface="Arial"/>
              <a:ea typeface="Arial"/>
              <a:cs typeface="Arial"/>
              <a:sym typeface="Arial"/>
            </a:endParaRPr>
          </a:p>
        </p:txBody>
      </p:sp>
      <p:sp>
        <p:nvSpPr>
          <p:cNvPr id="291" name="Google Shape;291;p33"/>
          <p:cNvSpPr txBox="1"/>
          <p:nvPr/>
        </p:nvSpPr>
        <p:spPr>
          <a:xfrm>
            <a:off x="6735800" y="40725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sp>
        <p:nvSpPr>
          <p:cNvPr id="292" name="Google Shape;292;p33"/>
          <p:cNvSpPr txBox="1"/>
          <p:nvPr/>
        </p:nvSpPr>
        <p:spPr>
          <a:xfrm>
            <a:off x="6703550" y="1837550"/>
            <a:ext cx="21297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non-parametric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two-directional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Non-gaussian distribution</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8" name="Google Shape;298;p34"/>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Vertebral Body Wedging</a:t>
            </a:r>
            <a:endParaRPr b="0" i="1" sz="1400" u="none" cap="none" strike="noStrike">
              <a:solidFill>
                <a:schemeClr val="dk1"/>
              </a:solidFill>
              <a:latin typeface="Arial"/>
              <a:ea typeface="Arial"/>
              <a:cs typeface="Arial"/>
              <a:sym typeface="Arial"/>
            </a:endParaRPr>
          </a:p>
        </p:txBody>
      </p:sp>
      <p:sp>
        <p:nvSpPr>
          <p:cNvPr id="299" name="Google Shape;299;p34"/>
          <p:cNvSpPr txBox="1"/>
          <p:nvPr/>
        </p:nvSpPr>
        <p:spPr>
          <a:xfrm>
            <a:off x="146025" y="648825"/>
            <a:ext cx="57474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i="1" lang="en" sz="2000">
                <a:solidFill>
                  <a:schemeClr val="dk1"/>
                </a:solidFill>
                <a:highlight>
                  <a:srgbClr val="FFFF00"/>
                </a:highlight>
                <a:latin typeface="Calibri"/>
                <a:ea typeface="Calibri"/>
                <a:cs typeface="Calibri"/>
                <a:sym typeface="Calibri"/>
              </a:rPr>
              <a:t>Vertebral Body Wedging Measurement Procedure:</a:t>
            </a:r>
            <a:endParaRPr b="0" i="0" sz="2000" u="none" cap="none" strike="noStrike">
              <a:solidFill>
                <a:schemeClr val="dk1"/>
              </a:solidFill>
              <a:latin typeface="Calibri"/>
              <a:ea typeface="Calibri"/>
              <a:cs typeface="Calibri"/>
              <a:sym typeface="Calibri"/>
            </a:endParaRPr>
          </a:p>
        </p:txBody>
      </p:sp>
      <p:pic>
        <p:nvPicPr>
          <p:cNvPr id="300" name="Google Shape;300;p34"/>
          <p:cNvPicPr preferRelativeResize="0"/>
          <p:nvPr/>
        </p:nvPicPr>
        <p:blipFill rotWithShape="1">
          <a:blip r:embed="rId3">
            <a:alphaModFix/>
          </a:blip>
          <a:srcRect b="5553" l="0" r="1380" t="0"/>
          <a:stretch/>
        </p:blipFill>
        <p:spPr>
          <a:xfrm>
            <a:off x="4171125" y="1129825"/>
            <a:ext cx="4844375" cy="2846138"/>
          </a:xfrm>
          <a:prstGeom prst="rect">
            <a:avLst/>
          </a:prstGeom>
          <a:noFill/>
          <a:ln>
            <a:noFill/>
          </a:ln>
        </p:spPr>
      </p:pic>
      <p:sp>
        <p:nvSpPr>
          <p:cNvPr id="301" name="Google Shape;301;p34"/>
          <p:cNvSpPr/>
          <p:nvPr/>
        </p:nvSpPr>
        <p:spPr>
          <a:xfrm>
            <a:off x="3200238" y="2443050"/>
            <a:ext cx="655500" cy="3771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34"/>
          <p:cNvSpPr txBox="1"/>
          <p:nvPr/>
        </p:nvSpPr>
        <p:spPr>
          <a:xfrm>
            <a:off x="394225" y="4310163"/>
            <a:ext cx="1902900" cy="5496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1" lang="en" sz="900">
                <a:solidFill>
                  <a:schemeClr val="dk1"/>
                </a:solidFill>
                <a:highlight>
                  <a:srgbClr val="00FF00"/>
                </a:highlight>
                <a:latin typeface="Calibri"/>
                <a:ea typeface="Calibri"/>
                <a:cs typeface="Calibri"/>
                <a:sym typeface="Calibri"/>
              </a:rPr>
              <a:t>Vertebral body wedging</a:t>
            </a:r>
            <a:r>
              <a:rPr i="1" lang="en" sz="900">
                <a:solidFill>
                  <a:schemeClr val="dk1"/>
                </a:solidFill>
                <a:latin typeface="Calibri"/>
                <a:ea typeface="Calibri"/>
                <a:cs typeface="Calibri"/>
                <a:sym typeface="Calibri"/>
              </a:rPr>
              <a:t> = angle between superior normal angle and (anti-parallel) inferior </a:t>
            </a:r>
            <a:r>
              <a:rPr i="1" lang="en" sz="900">
                <a:solidFill>
                  <a:schemeClr val="dk1"/>
                </a:solidFill>
                <a:latin typeface="Calibri"/>
                <a:ea typeface="Calibri"/>
                <a:cs typeface="Calibri"/>
                <a:sym typeface="Calibri"/>
              </a:rPr>
              <a:t>normal angle</a:t>
            </a:r>
            <a:endParaRPr/>
          </a:p>
        </p:txBody>
      </p:sp>
      <p:sp>
        <p:nvSpPr>
          <p:cNvPr id="303" name="Google Shape;303;p34"/>
          <p:cNvSpPr txBox="1"/>
          <p:nvPr/>
        </p:nvSpPr>
        <p:spPr>
          <a:xfrm>
            <a:off x="219200" y="1705711"/>
            <a:ext cx="3108900" cy="16440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800">
                <a:solidFill>
                  <a:srgbClr val="DD5400"/>
                </a:solidFill>
                <a:latin typeface="Calibri"/>
                <a:ea typeface="Calibri"/>
                <a:cs typeface="Calibri"/>
                <a:sym typeface="Calibri"/>
              </a:rPr>
              <a:t>Red = vertebra body</a:t>
            </a:r>
            <a:endParaRPr b="1" sz="1800">
              <a:solidFill>
                <a:srgbClr val="DD5400"/>
              </a:solidFill>
              <a:latin typeface="Calibri"/>
              <a:ea typeface="Calibri"/>
              <a:cs typeface="Calibri"/>
              <a:sym typeface="Calibri"/>
            </a:endParaRPr>
          </a:p>
          <a:p>
            <a:pPr indent="0" lvl="0" marL="0" marR="0" rtl="0" algn="ctr">
              <a:lnSpc>
                <a:spcPct val="115000"/>
              </a:lnSpc>
              <a:spcBef>
                <a:spcPts val="0"/>
              </a:spcBef>
              <a:spcAft>
                <a:spcPts val="0"/>
              </a:spcAft>
              <a:buNone/>
            </a:pPr>
            <a:r>
              <a:rPr b="1" lang="en" sz="1800">
                <a:solidFill>
                  <a:srgbClr val="8516D1"/>
                </a:solidFill>
                <a:latin typeface="Calibri"/>
                <a:ea typeface="Calibri"/>
                <a:cs typeface="Calibri"/>
                <a:sym typeface="Calibri"/>
              </a:rPr>
              <a:t>Purple = superior surface</a:t>
            </a:r>
            <a:endParaRPr b="1" sz="1800">
              <a:solidFill>
                <a:srgbClr val="8516D1"/>
              </a:solidFill>
              <a:latin typeface="Calibri"/>
              <a:ea typeface="Calibri"/>
              <a:cs typeface="Calibri"/>
              <a:sym typeface="Calibri"/>
            </a:endParaRPr>
          </a:p>
          <a:p>
            <a:pPr indent="0" lvl="0" marL="0" marR="0" rtl="0" algn="ctr">
              <a:lnSpc>
                <a:spcPct val="115000"/>
              </a:lnSpc>
              <a:spcBef>
                <a:spcPts val="0"/>
              </a:spcBef>
              <a:spcAft>
                <a:spcPts val="0"/>
              </a:spcAft>
              <a:buNone/>
            </a:pPr>
            <a:r>
              <a:rPr b="1" lang="en" sz="1800">
                <a:solidFill>
                  <a:srgbClr val="EDB120"/>
                </a:solidFill>
                <a:latin typeface="Calibri"/>
                <a:ea typeface="Calibri"/>
                <a:cs typeface="Calibri"/>
                <a:sym typeface="Calibri"/>
              </a:rPr>
              <a:t>Yellow = inferior surface</a:t>
            </a:r>
            <a:endParaRPr b="1" sz="1800">
              <a:solidFill>
                <a:srgbClr val="EDB120"/>
              </a:solidFill>
              <a:latin typeface="Calibri"/>
              <a:ea typeface="Calibri"/>
              <a:cs typeface="Calibri"/>
              <a:sym typeface="Calibri"/>
            </a:endParaRPr>
          </a:p>
          <a:p>
            <a:pPr indent="0" lvl="0" marL="0" marR="0" rtl="0" algn="ctr">
              <a:lnSpc>
                <a:spcPct val="115000"/>
              </a:lnSpc>
              <a:spcBef>
                <a:spcPts val="0"/>
              </a:spcBef>
              <a:spcAft>
                <a:spcPts val="0"/>
              </a:spcAft>
              <a:buNone/>
            </a:pPr>
            <a:r>
              <a:rPr b="1" lang="en" sz="1800">
                <a:solidFill>
                  <a:schemeClr val="dk1"/>
                </a:solidFill>
                <a:latin typeface="Calibri"/>
                <a:ea typeface="Calibri"/>
                <a:cs typeface="Calibri"/>
                <a:sym typeface="Calibri"/>
              </a:rPr>
              <a:t>Black = averaged normal vectors</a:t>
            </a:r>
            <a:endParaRPr b="1" sz="1800">
              <a:solidFill>
                <a:schemeClr val="dk1"/>
              </a:solidFill>
              <a:latin typeface="Calibri"/>
              <a:ea typeface="Calibri"/>
              <a:cs typeface="Calibri"/>
              <a:sym typeface="Calibri"/>
            </a:endParaRPr>
          </a:p>
        </p:txBody>
      </p:sp>
      <p:pic>
        <p:nvPicPr>
          <p:cNvPr id="304" name="Google Shape;304;p34"/>
          <p:cNvPicPr preferRelativeResize="0"/>
          <p:nvPr/>
        </p:nvPicPr>
        <p:blipFill>
          <a:blip r:embed="rId4">
            <a:alphaModFix/>
          </a:blip>
          <a:stretch>
            <a:fillRect/>
          </a:stretch>
        </p:blipFill>
        <p:spPr>
          <a:xfrm>
            <a:off x="2652400" y="4237299"/>
            <a:ext cx="2552700" cy="695325"/>
          </a:xfrm>
          <a:prstGeom prst="rect">
            <a:avLst/>
          </a:prstGeom>
          <a:noFill/>
          <a:ln>
            <a:noFill/>
          </a:ln>
        </p:spPr>
      </p:pic>
      <p:sp>
        <p:nvSpPr>
          <p:cNvPr id="305" name="Google Shape;305;p34"/>
          <p:cNvSpPr/>
          <p:nvPr/>
        </p:nvSpPr>
        <p:spPr>
          <a:xfrm rot="10800000">
            <a:off x="5406179" y="4079875"/>
            <a:ext cx="1409400" cy="758100"/>
          </a:xfrm>
          <a:prstGeom prst="bentArrow">
            <a:avLst>
              <a:gd fmla="val 25000" name="adj1"/>
              <a:gd fmla="val 25000" name="adj2"/>
              <a:gd fmla="val 25000" name="adj3"/>
              <a:gd fmla="val 43750" name="adj4"/>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9999"/>
              </a:solidFill>
            </a:endParaRPr>
          </a:p>
        </p:txBody>
      </p:sp>
      <p:sp>
        <p:nvSpPr>
          <p:cNvPr id="306" name="Google Shape;306;p34"/>
          <p:cNvSpPr txBox="1"/>
          <p:nvPr/>
        </p:nvSpPr>
        <p:spPr>
          <a:xfrm>
            <a:off x="6928950" y="3992563"/>
            <a:ext cx="2065200" cy="2154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*Normal vectors defined to point outwards</a:t>
            </a:r>
            <a:endParaRPr i="1" sz="600">
              <a:solidFill>
                <a:srgbClr val="FF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2" name="Google Shape;312;p35"/>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Vertebral Body Wedging</a:t>
            </a:r>
            <a:endParaRPr b="0" i="1" sz="1400" u="none" cap="none" strike="noStrike">
              <a:solidFill>
                <a:schemeClr val="dk1"/>
              </a:solidFill>
              <a:latin typeface="Arial"/>
              <a:ea typeface="Arial"/>
              <a:cs typeface="Arial"/>
              <a:sym typeface="Arial"/>
            </a:endParaRPr>
          </a:p>
        </p:txBody>
      </p:sp>
      <p:sp>
        <p:nvSpPr>
          <p:cNvPr id="313" name="Google Shape;313;p35"/>
          <p:cNvSpPr txBox="1"/>
          <p:nvPr/>
        </p:nvSpPr>
        <p:spPr>
          <a:xfrm>
            <a:off x="146025" y="648825"/>
            <a:ext cx="67413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i="1" lang="en" sz="2000">
                <a:solidFill>
                  <a:schemeClr val="dk1"/>
                </a:solidFill>
                <a:highlight>
                  <a:srgbClr val="FFFF00"/>
                </a:highlight>
                <a:latin typeface="Calibri"/>
                <a:ea typeface="Calibri"/>
                <a:cs typeface="Calibri"/>
                <a:sym typeface="Calibri"/>
              </a:rPr>
              <a:t>Example normal plane distributions wrt to spinal location</a:t>
            </a:r>
            <a:r>
              <a:rPr b="1" i="1" lang="en" sz="2000">
                <a:solidFill>
                  <a:schemeClr val="dk1"/>
                </a:solidFill>
                <a:highlight>
                  <a:srgbClr val="FFFF00"/>
                </a:highlight>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p:txBody>
      </p:sp>
      <p:pic>
        <p:nvPicPr>
          <p:cNvPr id="314" name="Google Shape;314;p35"/>
          <p:cNvPicPr preferRelativeResize="0"/>
          <p:nvPr/>
        </p:nvPicPr>
        <p:blipFill>
          <a:blip r:embed="rId3">
            <a:alphaModFix/>
          </a:blip>
          <a:stretch>
            <a:fillRect/>
          </a:stretch>
        </p:blipFill>
        <p:spPr>
          <a:xfrm>
            <a:off x="228600" y="1102125"/>
            <a:ext cx="1871549" cy="1852224"/>
          </a:xfrm>
          <a:prstGeom prst="rect">
            <a:avLst/>
          </a:prstGeom>
          <a:noFill/>
          <a:ln>
            <a:noFill/>
          </a:ln>
        </p:spPr>
      </p:pic>
      <p:pic>
        <p:nvPicPr>
          <p:cNvPr id="315" name="Google Shape;315;p35"/>
          <p:cNvPicPr preferRelativeResize="0"/>
          <p:nvPr/>
        </p:nvPicPr>
        <p:blipFill rotWithShape="1">
          <a:blip r:embed="rId4">
            <a:alphaModFix/>
          </a:blip>
          <a:srcRect b="0" l="0" r="0" t="0"/>
          <a:stretch/>
        </p:blipFill>
        <p:spPr>
          <a:xfrm>
            <a:off x="228600" y="3055433"/>
            <a:ext cx="1871549" cy="1887242"/>
          </a:xfrm>
          <a:prstGeom prst="rect">
            <a:avLst/>
          </a:prstGeom>
          <a:noFill/>
          <a:ln>
            <a:noFill/>
          </a:ln>
        </p:spPr>
      </p:pic>
      <p:pic>
        <p:nvPicPr>
          <p:cNvPr id="316" name="Google Shape;316;p35"/>
          <p:cNvPicPr preferRelativeResize="0"/>
          <p:nvPr/>
        </p:nvPicPr>
        <p:blipFill>
          <a:blip r:embed="rId5">
            <a:alphaModFix/>
          </a:blip>
          <a:stretch>
            <a:fillRect/>
          </a:stretch>
        </p:blipFill>
        <p:spPr>
          <a:xfrm>
            <a:off x="2244650" y="1444925"/>
            <a:ext cx="3253225" cy="3120700"/>
          </a:xfrm>
          <a:prstGeom prst="rect">
            <a:avLst/>
          </a:prstGeom>
          <a:noFill/>
          <a:ln>
            <a:noFill/>
          </a:ln>
        </p:spPr>
      </p:pic>
      <p:pic>
        <p:nvPicPr>
          <p:cNvPr id="317" name="Google Shape;317;p35"/>
          <p:cNvPicPr preferRelativeResize="0"/>
          <p:nvPr/>
        </p:nvPicPr>
        <p:blipFill>
          <a:blip r:embed="rId6">
            <a:alphaModFix/>
          </a:blip>
          <a:stretch>
            <a:fillRect/>
          </a:stretch>
        </p:blipFill>
        <p:spPr>
          <a:xfrm>
            <a:off x="5829228" y="1444925"/>
            <a:ext cx="3186272" cy="3120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6" title="wedging.png"/>
          <p:cNvPicPr preferRelativeResize="0"/>
          <p:nvPr/>
        </p:nvPicPr>
        <p:blipFill>
          <a:blip r:embed="rId3">
            <a:alphaModFix/>
          </a:blip>
          <a:stretch>
            <a:fillRect/>
          </a:stretch>
        </p:blipFill>
        <p:spPr>
          <a:xfrm>
            <a:off x="52400" y="833675"/>
            <a:ext cx="7127625" cy="4154725"/>
          </a:xfrm>
          <a:prstGeom prst="rect">
            <a:avLst/>
          </a:prstGeom>
          <a:noFill/>
          <a:ln>
            <a:noFill/>
          </a:ln>
        </p:spPr>
      </p:pic>
      <p:sp>
        <p:nvSpPr>
          <p:cNvPr id="323" name="Google Shape;323;p36"/>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4" name="Google Shape;324;p36"/>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Vertebral Body Wedging</a:t>
            </a:r>
            <a:endParaRPr b="0" i="1" sz="1400" u="none" cap="none" strike="noStrike">
              <a:solidFill>
                <a:schemeClr val="dk1"/>
              </a:solidFill>
              <a:latin typeface="Arial"/>
              <a:ea typeface="Arial"/>
              <a:cs typeface="Arial"/>
              <a:sym typeface="Arial"/>
            </a:endParaRPr>
          </a:p>
        </p:txBody>
      </p:sp>
      <p:sp>
        <p:nvSpPr>
          <p:cNvPr id="325" name="Google Shape;325;p36"/>
          <p:cNvSpPr txBox="1"/>
          <p:nvPr/>
        </p:nvSpPr>
        <p:spPr>
          <a:xfrm>
            <a:off x="6735800" y="40725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sp>
        <p:nvSpPr>
          <p:cNvPr id="326" name="Google Shape;326;p36"/>
          <p:cNvSpPr txBox="1"/>
          <p:nvPr/>
        </p:nvSpPr>
        <p:spPr>
          <a:xfrm>
            <a:off x="6703550" y="1837550"/>
            <a:ext cx="21297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non-parametric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two-directional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Non-gaussian distribution</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2" name="Google Shape;332;p37"/>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37"/>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a:t>
            </a:r>
            <a:endParaRPr b="1" sz="1400" u="none" cap="none" strike="noStrike">
              <a:solidFill>
                <a:schemeClr val="dk1"/>
              </a:solidFill>
            </a:endParaRPr>
          </a:p>
        </p:txBody>
      </p:sp>
      <p:sp>
        <p:nvSpPr>
          <p:cNvPr id="334" name="Google Shape;334;p37"/>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5" name="Google Shape;335;p37"/>
          <p:cNvSpPr txBox="1"/>
          <p:nvPr/>
        </p:nvSpPr>
        <p:spPr>
          <a:xfrm>
            <a:off x="212775" y="618650"/>
            <a:ext cx="32844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lang="en" sz="2000">
                <a:solidFill>
                  <a:schemeClr val="dk1"/>
                </a:solidFill>
                <a:highlight>
                  <a:srgbClr val="FFFF00"/>
                </a:highlight>
                <a:latin typeface="Calibri"/>
                <a:ea typeface="Calibri"/>
                <a:cs typeface="Calibri"/>
                <a:sym typeface="Calibri"/>
              </a:rPr>
              <a:t>Disc Construction Procedure</a:t>
            </a:r>
            <a:endParaRPr b="0" sz="2000" cap="none" strike="noStrike">
              <a:solidFill>
                <a:schemeClr val="dk1"/>
              </a:solidFill>
              <a:latin typeface="Calibri"/>
              <a:ea typeface="Calibri"/>
              <a:cs typeface="Calibri"/>
              <a:sym typeface="Calibri"/>
            </a:endParaRPr>
          </a:p>
        </p:txBody>
      </p:sp>
      <p:pic>
        <p:nvPicPr>
          <p:cNvPr id="336" name="Google Shape;336;p37"/>
          <p:cNvPicPr preferRelativeResize="0"/>
          <p:nvPr/>
        </p:nvPicPr>
        <p:blipFill>
          <a:blip r:embed="rId3">
            <a:alphaModFix/>
          </a:blip>
          <a:stretch>
            <a:fillRect/>
          </a:stretch>
        </p:blipFill>
        <p:spPr>
          <a:xfrm>
            <a:off x="3649575" y="759285"/>
            <a:ext cx="4823697" cy="3720882"/>
          </a:xfrm>
          <a:prstGeom prst="rect">
            <a:avLst/>
          </a:prstGeom>
          <a:noFill/>
          <a:ln>
            <a:noFill/>
          </a:ln>
        </p:spPr>
      </p:pic>
      <p:sp>
        <p:nvSpPr>
          <p:cNvPr id="337" name="Google Shape;337;p37"/>
          <p:cNvSpPr txBox="1"/>
          <p:nvPr/>
        </p:nvSpPr>
        <p:spPr>
          <a:xfrm>
            <a:off x="212775" y="1056649"/>
            <a:ext cx="3108900" cy="3237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 sz="1800" u="sng">
                <a:latin typeface="Calibri"/>
                <a:ea typeface="Calibri"/>
                <a:cs typeface="Calibri"/>
                <a:sym typeface="Calibri"/>
              </a:rPr>
              <a:t>Step 1:</a:t>
            </a:r>
            <a:r>
              <a:rPr b="1" lang="en" sz="1800">
                <a:latin typeface="Calibri"/>
                <a:ea typeface="Calibri"/>
                <a:cs typeface="Calibri"/>
                <a:sym typeface="Calibri"/>
              </a:rPr>
              <a:t> </a:t>
            </a:r>
            <a:endParaRPr b="1" sz="1800">
              <a:latin typeface="Calibri"/>
              <a:ea typeface="Calibri"/>
              <a:cs typeface="Calibri"/>
              <a:sym typeface="Calibri"/>
            </a:endParaRPr>
          </a:p>
          <a:p>
            <a:pPr indent="0" lvl="0" marL="0" marR="0" rtl="0" algn="l">
              <a:lnSpc>
                <a:spcPct val="115000"/>
              </a:lnSpc>
              <a:spcBef>
                <a:spcPts val="0"/>
              </a:spcBef>
              <a:spcAft>
                <a:spcPts val="0"/>
              </a:spcAft>
              <a:buNone/>
            </a:pPr>
            <a:r>
              <a:rPr b="1" i="1" lang="en" sz="1800">
                <a:solidFill>
                  <a:schemeClr val="dk1"/>
                </a:solidFill>
                <a:latin typeface="Calibri"/>
                <a:ea typeface="Calibri"/>
                <a:cs typeface="Calibri"/>
                <a:sym typeface="Calibri"/>
              </a:rPr>
              <a:t>Obtain point cloud representations of superior + inferior surfaces</a:t>
            </a:r>
            <a:endParaRPr b="1" i="1" sz="1800">
              <a:solidFill>
                <a:schemeClr val="dk1"/>
              </a:solidFill>
              <a:latin typeface="Calibri"/>
              <a:ea typeface="Calibri"/>
              <a:cs typeface="Calibri"/>
              <a:sym typeface="Calibri"/>
            </a:endParaRPr>
          </a:p>
          <a:p>
            <a:pPr indent="-342900" lvl="0" marL="457200" marR="0" rtl="0" algn="l">
              <a:lnSpc>
                <a:spcPct val="115000"/>
              </a:lnSpc>
              <a:spcBef>
                <a:spcPts val="0"/>
              </a:spcBef>
              <a:spcAft>
                <a:spcPts val="0"/>
              </a:spcAft>
              <a:buClr>
                <a:srgbClr val="DD5400"/>
              </a:buClr>
              <a:buSzPts val="1800"/>
              <a:buFont typeface="Calibri"/>
              <a:buChar char="●"/>
            </a:pPr>
            <a:r>
              <a:rPr b="1" lang="en" sz="1800">
                <a:solidFill>
                  <a:srgbClr val="DD5400"/>
                </a:solidFill>
                <a:latin typeface="Calibri"/>
                <a:ea typeface="Calibri"/>
                <a:cs typeface="Calibri"/>
                <a:sym typeface="Calibri"/>
              </a:rPr>
              <a:t>Red = superior vertebra</a:t>
            </a:r>
            <a:endParaRPr b="1" sz="1800">
              <a:solidFill>
                <a:srgbClr val="DD5400"/>
              </a:solidFill>
              <a:latin typeface="Calibri"/>
              <a:ea typeface="Calibri"/>
              <a:cs typeface="Calibri"/>
              <a:sym typeface="Calibri"/>
            </a:endParaRPr>
          </a:p>
          <a:p>
            <a:pPr indent="-342900" lvl="0" marL="457200" marR="0" rtl="0" algn="l">
              <a:lnSpc>
                <a:spcPct val="115000"/>
              </a:lnSpc>
              <a:spcBef>
                <a:spcPts val="0"/>
              </a:spcBef>
              <a:spcAft>
                <a:spcPts val="0"/>
              </a:spcAft>
              <a:buClr>
                <a:srgbClr val="1171BE"/>
              </a:buClr>
              <a:buSzPts val="1800"/>
              <a:buFont typeface="Calibri"/>
              <a:buChar char="●"/>
            </a:pPr>
            <a:r>
              <a:rPr b="1" lang="en" sz="1800">
                <a:solidFill>
                  <a:srgbClr val="1171BE"/>
                </a:solidFill>
                <a:latin typeface="Calibri"/>
                <a:ea typeface="Calibri"/>
                <a:cs typeface="Calibri"/>
                <a:sym typeface="Calibri"/>
              </a:rPr>
              <a:t>Blue = inferior vertebra</a:t>
            </a:r>
            <a:endParaRPr b="1" sz="1800">
              <a:solidFill>
                <a:srgbClr val="1171BE"/>
              </a:solidFill>
              <a:latin typeface="Calibri"/>
              <a:ea typeface="Calibri"/>
              <a:cs typeface="Calibri"/>
              <a:sym typeface="Calibri"/>
            </a:endParaRPr>
          </a:p>
          <a:p>
            <a:pPr indent="-342900" lvl="0" marL="457200" marR="0" rtl="0" algn="l">
              <a:lnSpc>
                <a:spcPct val="115000"/>
              </a:lnSpc>
              <a:spcBef>
                <a:spcPts val="0"/>
              </a:spcBef>
              <a:spcAft>
                <a:spcPts val="0"/>
              </a:spcAft>
              <a:buClr>
                <a:srgbClr val="8516D1"/>
              </a:buClr>
              <a:buSzPts val="1800"/>
              <a:buFont typeface="Calibri"/>
              <a:buChar char="●"/>
            </a:pPr>
            <a:r>
              <a:rPr b="1" lang="en" sz="1800">
                <a:solidFill>
                  <a:srgbClr val="8516D1"/>
                </a:solidFill>
                <a:latin typeface="Calibri"/>
                <a:ea typeface="Calibri"/>
                <a:cs typeface="Calibri"/>
                <a:sym typeface="Calibri"/>
              </a:rPr>
              <a:t>Purple = superior (surface of) disc</a:t>
            </a:r>
            <a:endParaRPr b="1" sz="1800">
              <a:solidFill>
                <a:srgbClr val="8516D1"/>
              </a:solidFill>
              <a:latin typeface="Calibri"/>
              <a:ea typeface="Calibri"/>
              <a:cs typeface="Calibri"/>
              <a:sym typeface="Calibri"/>
            </a:endParaRPr>
          </a:p>
          <a:p>
            <a:pPr indent="-342900" lvl="0" marL="457200" marR="0" rtl="0" algn="l">
              <a:lnSpc>
                <a:spcPct val="115000"/>
              </a:lnSpc>
              <a:spcBef>
                <a:spcPts val="0"/>
              </a:spcBef>
              <a:spcAft>
                <a:spcPts val="0"/>
              </a:spcAft>
              <a:buClr>
                <a:srgbClr val="EDB120"/>
              </a:buClr>
              <a:buSzPts val="1800"/>
              <a:buFont typeface="Calibri"/>
              <a:buChar char="●"/>
            </a:pPr>
            <a:r>
              <a:rPr b="1" lang="en" sz="1800">
                <a:solidFill>
                  <a:srgbClr val="EDB120"/>
                </a:solidFill>
                <a:latin typeface="Calibri"/>
                <a:ea typeface="Calibri"/>
                <a:cs typeface="Calibri"/>
                <a:sym typeface="Calibri"/>
              </a:rPr>
              <a:t>Yellow = inferior (surface of) disc</a:t>
            </a:r>
            <a:endParaRPr b="1" sz="1800">
              <a:solidFill>
                <a:srgbClr val="EDB12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3" name="Google Shape;343;p38"/>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4" name="Google Shape;344;p38"/>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a:t>
            </a:r>
            <a:endParaRPr b="1" sz="1400" u="none" cap="none" strike="noStrike">
              <a:solidFill>
                <a:schemeClr val="dk1"/>
              </a:solidFill>
            </a:endParaRPr>
          </a:p>
        </p:txBody>
      </p:sp>
      <p:sp>
        <p:nvSpPr>
          <p:cNvPr id="345" name="Google Shape;345;p38"/>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6" name="Google Shape;346;p38"/>
          <p:cNvSpPr txBox="1"/>
          <p:nvPr/>
        </p:nvSpPr>
        <p:spPr>
          <a:xfrm>
            <a:off x="212775" y="1056650"/>
            <a:ext cx="3436800" cy="291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 sz="1800" u="sng">
                <a:latin typeface="Calibri"/>
                <a:ea typeface="Calibri"/>
                <a:cs typeface="Calibri"/>
                <a:sym typeface="Calibri"/>
              </a:rPr>
              <a:t>Step 2:</a:t>
            </a:r>
            <a:r>
              <a:rPr b="1" lang="en" sz="1800">
                <a:latin typeface="Calibri"/>
                <a:ea typeface="Calibri"/>
                <a:cs typeface="Calibri"/>
                <a:sym typeface="Calibri"/>
              </a:rPr>
              <a:t> </a:t>
            </a:r>
            <a:endParaRPr b="1" sz="1800">
              <a:latin typeface="Calibri"/>
              <a:ea typeface="Calibri"/>
              <a:cs typeface="Calibri"/>
              <a:sym typeface="Calibri"/>
            </a:endParaRPr>
          </a:p>
          <a:p>
            <a:pPr indent="0" lvl="0" marL="0" marR="0" rtl="0" algn="l">
              <a:lnSpc>
                <a:spcPct val="115000"/>
              </a:lnSpc>
              <a:spcBef>
                <a:spcPts val="0"/>
              </a:spcBef>
              <a:spcAft>
                <a:spcPts val="0"/>
              </a:spcAft>
              <a:buNone/>
            </a:pPr>
            <a:r>
              <a:rPr b="1" i="1" lang="en" sz="1800">
                <a:solidFill>
                  <a:schemeClr val="dk1"/>
                </a:solidFill>
                <a:latin typeface="Calibri"/>
                <a:ea typeface="Calibri"/>
                <a:cs typeface="Calibri"/>
                <a:sym typeface="Calibri"/>
              </a:rPr>
              <a:t>Create an “intermediate” surface by (linearly) interpolating between superior + inferior surfaces </a:t>
            </a:r>
            <a:endParaRPr b="1" i="1" sz="1800">
              <a:solidFill>
                <a:schemeClr val="dk1"/>
              </a:solidFill>
              <a:latin typeface="Calibri"/>
              <a:ea typeface="Calibri"/>
              <a:cs typeface="Calibri"/>
              <a:sym typeface="Calibri"/>
            </a:endParaRPr>
          </a:p>
          <a:p>
            <a:pPr indent="-342900" lvl="0" marL="457200" marR="0" rtl="0" algn="l">
              <a:lnSpc>
                <a:spcPct val="115000"/>
              </a:lnSpc>
              <a:spcBef>
                <a:spcPts val="0"/>
              </a:spcBef>
              <a:spcAft>
                <a:spcPts val="0"/>
              </a:spcAft>
              <a:buClr>
                <a:srgbClr val="DD5400"/>
              </a:buClr>
              <a:buSzPts val="1800"/>
              <a:buFont typeface="Calibri"/>
              <a:buChar char="●"/>
            </a:pPr>
            <a:r>
              <a:rPr b="1" lang="en" sz="1800">
                <a:solidFill>
                  <a:srgbClr val="DD5400"/>
                </a:solidFill>
                <a:latin typeface="Calibri"/>
                <a:ea typeface="Calibri"/>
                <a:cs typeface="Calibri"/>
                <a:sym typeface="Calibri"/>
              </a:rPr>
              <a:t>Red = superior surface of disc</a:t>
            </a:r>
            <a:endParaRPr b="1" sz="1800">
              <a:solidFill>
                <a:srgbClr val="DD5400"/>
              </a:solidFill>
              <a:latin typeface="Calibri"/>
              <a:ea typeface="Calibri"/>
              <a:cs typeface="Calibri"/>
              <a:sym typeface="Calibri"/>
            </a:endParaRPr>
          </a:p>
          <a:p>
            <a:pPr indent="-342900" lvl="0" marL="457200" marR="0" rtl="0" algn="l">
              <a:lnSpc>
                <a:spcPct val="115000"/>
              </a:lnSpc>
              <a:spcBef>
                <a:spcPts val="0"/>
              </a:spcBef>
              <a:spcAft>
                <a:spcPts val="0"/>
              </a:spcAft>
              <a:buClr>
                <a:srgbClr val="1171BE"/>
              </a:buClr>
              <a:buSzPts val="1800"/>
              <a:buFont typeface="Calibri"/>
              <a:buChar char="●"/>
            </a:pPr>
            <a:r>
              <a:rPr b="1" lang="en" sz="1800">
                <a:solidFill>
                  <a:srgbClr val="1171BE"/>
                </a:solidFill>
                <a:latin typeface="Calibri"/>
                <a:ea typeface="Calibri"/>
                <a:cs typeface="Calibri"/>
                <a:sym typeface="Calibri"/>
              </a:rPr>
              <a:t>Blue = inferior surface of disc</a:t>
            </a:r>
            <a:endParaRPr b="1" sz="1800">
              <a:solidFill>
                <a:srgbClr val="1171BE"/>
              </a:solidFill>
              <a:latin typeface="Calibri"/>
              <a:ea typeface="Calibri"/>
              <a:cs typeface="Calibri"/>
              <a:sym typeface="Calibri"/>
            </a:endParaRPr>
          </a:p>
          <a:p>
            <a:pPr indent="-342900" lvl="0" marL="457200" marR="0" rtl="0" algn="l">
              <a:lnSpc>
                <a:spcPct val="115000"/>
              </a:lnSpc>
              <a:spcBef>
                <a:spcPts val="0"/>
              </a:spcBef>
              <a:spcAft>
                <a:spcPts val="0"/>
              </a:spcAft>
              <a:buClr>
                <a:schemeClr val="dk1"/>
              </a:buClr>
              <a:buSzPts val="1800"/>
              <a:buFont typeface="Calibri"/>
              <a:buChar char="●"/>
            </a:pPr>
            <a:r>
              <a:rPr b="1" lang="en" sz="1800">
                <a:solidFill>
                  <a:schemeClr val="dk1"/>
                </a:solidFill>
                <a:latin typeface="Calibri"/>
                <a:ea typeface="Calibri"/>
                <a:cs typeface="Calibri"/>
                <a:sym typeface="Calibri"/>
              </a:rPr>
              <a:t>Black = intermediate surface of disc</a:t>
            </a:r>
            <a:endParaRPr b="1" sz="1800">
              <a:solidFill>
                <a:schemeClr val="dk1"/>
              </a:solidFill>
              <a:latin typeface="Calibri"/>
              <a:ea typeface="Calibri"/>
              <a:cs typeface="Calibri"/>
              <a:sym typeface="Calibri"/>
            </a:endParaRPr>
          </a:p>
        </p:txBody>
      </p:sp>
      <p:pic>
        <p:nvPicPr>
          <p:cNvPr id="347" name="Google Shape;347;p38"/>
          <p:cNvPicPr preferRelativeResize="0"/>
          <p:nvPr/>
        </p:nvPicPr>
        <p:blipFill>
          <a:blip r:embed="rId3">
            <a:alphaModFix/>
          </a:blip>
          <a:stretch>
            <a:fillRect/>
          </a:stretch>
        </p:blipFill>
        <p:spPr>
          <a:xfrm>
            <a:off x="4705200" y="881775"/>
            <a:ext cx="3907526" cy="2165950"/>
          </a:xfrm>
          <a:prstGeom prst="rect">
            <a:avLst/>
          </a:prstGeom>
          <a:noFill/>
          <a:ln>
            <a:noFill/>
          </a:ln>
        </p:spPr>
      </p:pic>
      <p:pic>
        <p:nvPicPr>
          <p:cNvPr id="348" name="Google Shape;348;p38"/>
          <p:cNvPicPr preferRelativeResize="0"/>
          <p:nvPr/>
        </p:nvPicPr>
        <p:blipFill>
          <a:blip r:embed="rId4">
            <a:alphaModFix/>
          </a:blip>
          <a:stretch>
            <a:fillRect/>
          </a:stretch>
        </p:blipFill>
        <p:spPr>
          <a:xfrm>
            <a:off x="4014025" y="2428295"/>
            <a:ext cx="3965049" cy="1667400"/>
          </a:xfrm>
          <a:prstGeom prst="rect">
            <a:avLst/>
          </a:prstGeom>
          <a:noFill/>
          <a:ln>
            <a:noFill/>
          </a:ln>
        </p:spPr>
      </p:pic>
      <p:sp>
        <p:nvSpPr>
          <p:cNvPr id="349" name="Google Shape;349;p38"/>
          <p:cNvSpPr txBox="1"/>
          <p:nvPr/>
        </p:nvSpPr>
        <p:spPr>
          <a:xfrm>
            <a:off x="212775" y="618650"/>
            <a:ext cx="32844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lang="en" sz="2000">
                <a:solidFill>
                  <a:schemeClr val="dk1"/>
                </a:solidFill>
                <a:highlight>
                  <a:srgbClr val="FFFF00"/>
                </a:highlight>
                <a:latin typeface="Calibri"/>
                <a:ea typeface="Calibri"/>
                <a:cs typeface="Calibri"/>
                <a:sym typeface="Calibri"/>
              </a:rPr>
              <a:t>Disc Construction Procedure</a:t>
            </a:r>
            <a:endParaRPr b="0" sz="2000"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9"/>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5" name="Google Shape;355;p39"/>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6" name="Google Shape;356;p39"/>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a:t>
            </a:r>
            <a:endParaRPr b="1" sz="1400" u="none" cap="none" strike="noStrike">
              <a:solidFill>
                <a:schemeClr val="dk1"/>
              </a:solidFill>
            </a:endParaRPr>
          </a:p>
        </p:txBody>
      </p:sp>
      <p:sp>
        <p:nvSpPr>
          <p:cNvPr id="357" name="Google Shape;357;p39"/>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8" name="Google Shape;358;p39"/>
          <p:cNvSpPr txBox="1"/>
          <p:nvPr/>
        </p:nvSpPr>
        <p:spPr>
          <a:xfrm>
            <a:off x="212775" y="1056649"/>
            <a:ext cx="3108900" cy="291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 sz="1800" u="sng">
                <a:latin typeface="Calibri"/>
                <a:ea typeface="Calibri"/>
                <a:cs typeface="Calibri"/>
                <a:sym typeface="Calibri"/>
              </a:rPr>
              <a:t>Step 3:</a:t>
            </a:r>
            <a:r>
              <a:rPr b="1" lang="en" sz="1800">
                <a:latin typeface="Calibri"/>
                <a:ea typeface="Calibri"/>
                <a:cs typeface="Calibri"/>
                <a:sym typeface="Calibri"/>
              </a:rPr>
              <a:t> </a:t>
            </a:r>
            <a:endParaRPr b="1" sz="1800">
              <a:latin typeface="Calibri"/>
              <a:ea typeface="Calibri"/>
              <a:cs typeface="Calibri"/>
              <a:sym typeface="Calibri"/>
            </a:endParaRPr>
          </a:p>
          <a:p>
            <a:pPr indent="0" lvl="0" marL="0" marR="0" rtl="0" algn="l">
              <a:lnSpc>
                <a:spcPct val="115000"/>
              </a:lnSpc>
              <a:spcBef>
                <a:spcPts val="0"/>
              </a:spcBef>
              <a:spcAft>
                <a:spcPts val="0"/>
              </a:spcAft>
              <a:buNone/>
            </a:pPr>
            <a:r>
              <a:rPr b="1" i="1" lang="en" sz="1800">
                <a:solidFill>
                  <a:schemeClr val="dk1"/>
                </a:solidFill>
                <a:latin typeface="Calibri"/>
                <a:ea typeface="Calibri"/>
                <a:cs typeface="Calibri"/>
                <a:sym typeface="Calibri"/>
              </a:rPr>
              <a:t>Convert to point cloud object and downsample point distribution</a:t>
            </a:r>
            <a:endParaRPr b="1" i="1" sz="1800">
              <a:solidFill>
                <a:schemeClr val="dk1"/>
              </a:solidFill>
              <a:latin typeface="Calibri"/>
              <a:ea typeface="Calibri"/>
              <a:cs typeface="Calibri"/>
              <a:sym typeface="Calibri"/>
            </a:endParaRPr>
          </a:p>
          <a:p>
            <a:pPr indent="-342900" lvl="0" marL="457200" marR="0" rtl="0" algn="l">
              <a:lnSpc>
                <a:spcPct val="115000"/>
              </a:lnSpc>
              <a:spcBef>
                <a:spcPts val="0"/>
              </a:spcBef>
              <a:spcAft>
                <a:spcPts val="0"/>
              </a:spcAft>
              <a:buClr>
                <a:schemeClr val="dk1"/>
              </a:buClr>
              <a:buSzPts val="1800"/>
              <a:buFont typeface="Calibri"/>
              <a:buChar char="●"/>
            </a:pPr>
            <a:r>
              <a:rPr b="1" lang="en" sz="1800">
                <a:solidFill>
                  <a:schemeClr val="dk1"/>
                </a:solidFill>
                <a:highlight>
                  <a:srgbClr val="00FF00"/>
                </a:highlight>
                <a:latin typeface="Calibri"/>
                <a:ea typeface="Calibri"/>
                <a:cs typeface="Calibri"/>
                <a:sym typeface="Calibri"/>
              </a:rPr>
              <a:t>Downsampling simplifies the .stl mesh construction process</a:t>
            </a:r>
            <a:endParaRPr b="1" sz="1800">
              <a:solidFill>
                <a:schemeClr val="dk1"/>
              </a:solidFill>
              <a:highlight>
                <a:srgbClr val="00FF00"/>
              </a:highlight>
              <a:latin typeface="Calibri"/>
              <a:ea typeface="Calibri"/>
              <a:cs typeface="Calibri"/>
              <a:sym typeface="Calibri"/>
            </a:endParaRPr>
          </a:p>
          <a:p>
            <a:pPr indent="-342900" lvl="0" marL="457200" marR="0" rtl="0" algn="l">
              <a:lnSpc>
                <a:spcPct val="115000"/>
              </a:lnSpc>
              <a:spcBef>
                <a:spcPts val="0"/>
              </a:spcBef>
              <a:spcAft>
                <a:spcPts val="0"/>
              </a:spcAft>
              <a:buClr>
                <a:schemeClr val="dk1"/>
              </a:buClr>
              <a:buSzPts val="1800"/>
              <a:buFont typeface="Calibri"/>
              <a:buChar char="●"/>
            </a:pPr>
            <a:r>
              <a:rPr b="1" lang="en" sz="1800">
                <a:solidFill>
                  <a:schemeClr val="dk1"/>
                </a:solidFill>
                <a:highlight>
                  <a:srgbClr val="DD5400"/>
                </a:highlight>
                <a:latin typeface="Calibri"/>
                <a:ea typeface="Calibri"/>
                <a:cs typeface="Calibri"/>
                <a:sym typeface="Calibri"/>
              </a:rPr>
              <a:t>Leads to more jagged surface reconstruction</a:t>
            </a:r>
            <a:endParaRPr b="1" sz="1800">
              <a:solidFill>
                <a:schemeClr val="dk1"/>
              </a:solidFill>
              <a:highlight>
                <a:srgbClr val="DD5400"/>
              </a:highlight>
              <a:latin typeface="Calibri"/>
              <a:ea typeface="Calibri"/>
              <a:cs typeface="Calibri"/>
              <a:sym typeface="Calibri"/>
            </a:endParaRPr>
          </a:p>
        </p:txBody>
      </p:sp>
      <p:pic>
        <p:nvPicPr>
          <p:cNvPr id="359" name="Google Shape;359;p39"/>
          <p:cNvPicPr preferRelativeResize="0"/>
          <p:nvPr/>
        </p:nvPicPr>
        <p:blipFill>
          <a:blip r:embed="rId3">
            <a:alphaModFix/>
          </a:blip>
          <a:stretch>
            <a:fillRect/>
          </a:stretch>
        </p:blipFill>
        <p:spPr>
          <a:xfrm>
            <a:off x="3497175" y="953713"/>
            <a:ext cx="5227210" cy="3332016"/>
          </a:xfrm>
          <a:prstGeom prst="rect">
            <a:avLst/>
          </a:prstGeom>
          <a:noFill/>
          <a:ln>
            <a:noFill/>
          </a:ln>
        </p:spPr>
      </p:pic>
      <p:sp>
        <p:nvSpPr>
          <p:cNvPr id="360" name="Google Shape;360;p39"/>
          <p:cNvSpPr txBox="1"/>
          <p:nvPr/>
        </p:nvSpPr>
        <p:spPr>
          <a:xfrm>
            <a:off x="212775" y="618650"/>
            <a:ext cx="32844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lang="en" sz="2000">
                <a:solidFill>
                  <a:schemeClr val="dk1"/>
                </a:solidFill>
                <a:highlight>
                  <a:srgbClr val="FFFF00"/>
                </a:highlight>
                <a:latin typeface="Calibri"/>
                <a:ea typeface="Calibri"/>
                <a:cs typeface="Calibri"/>
                <a:sym typeface="Calibri"/>
              </a:rPr>
              <a:t>Disc Construction Procedure</a:t>
            </a:r>
            <a:endParaRPr b="0" sz="2000"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0"/>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6" name="Google Shape;366;p40"/>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7" name="Google Shape;367;p40"/>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a:t>
            </a:r>
            <a:endParaRPr b="1" sz="1400" u="none" cap="none" strike="noStrike">
              <a:solidFill>
                <a:schemeClr val="dk1"/>
              </a:solidFill>
            </a:endParaRPr>
          </a:p>
        </p:txBody>
      </p:sp>
      <p:sp>
        <p:nvSpPr>
          <p:cNvPr id="368" name="Google Shape;368;p40"/>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9" name="Google Shape;369;p40"/>
          <p:cNvSpPr txBox="1"/>
          <p:nvPr/>
        </p:nvSpPr>
        <p:spPr>
          <a:xfrm>
            <a:off x="212775" y="1056649"/>
            <a:ext cx="3108900" cy="1325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 sz="1800" u="sng">
                <a:latin typeface="Calibri"/>
                <a:ea typeface="Calibri"/>
                <a:cs typeface="Calibri"/>
                <a:sym typeface="Calibri"/>
              </a:rPr>
              <a:t>Step 4:</a:t>
            </a:r>
            <a:r>
              <a:rPr b="1" lang="en" sz="1800">
                <a:latin typeface="Calibri"/>
                <a:ea typeface="Calibri"/>
                <a:cs typeface="Calibri"/>
                <a:sym typeface="Calibri"/>
              </a:rPr>
              <a:t> </a:t>
            </a:r>
            <a:endParaRPr b="1" sz="1800">
              <a:latin typeface="Calibri"/>
              <a:ea typeface="Calibri"/>
              <a:cs typeface="Calibri"/>
              <a:sym typeface="Calibri"/>
            </a:endParaRPr>
          </a:p>
          <a:p>
            <a:pPr indent="0" lvl="0" marL="0" marR="0" rtl="0" algn="l">
              <a:lnSpc>
                <a:spcPct val="115000"/>
              </a:lnSpc>
              <a:spcBef>
                <a:spcPts val="0"/>
              </a:spcBef>
              <a:spcAft>
                <a:spcPts val="0"/>
              </a:spcAft>
              <a:buNone/>
            </a:pPr>
            <a:r>
              <a:rPr b="1" i="1" lang="en" sz="1800">
                <a:solidFill>
                  <a:schemeClr val="dk1"/>
                </a:solidFill>
                <a:latin typeface="Calibri"/>
                <a:ea typeface="Calibri"/>
                <a:cs typeface="Calibri"/>
                <a:sym typeface="Calibri"/>
              </a:rPr>
              <a:t>Triangulating point cloud and exporting </a:t>
            </a:r>
            <a:r>
              <a:rPr b="1" i="1" lang="en" sz="1800">
                <a:solidFill>
                  <a:schemeClr val="dk1"/>
                </a:solidFill>
                <a:latin typeface="Calibri"/>
                <a:ea typeface="Calibri"/>
                <a:cs typeface="Calibri"/>
                <a:sym typeface="Calibri"/>
              </a:rPr>
              <a:t>geometry</a:t>
            </a:r>
            <a:r>
              <a:rPr b="1" i="1" lang="en" sz="1800">
                <a:solidFill>
                  <a:schemeClr val="dk1"/>
                </a:solidFill>
                <a:latin typeface="Calibri"/>
                <a:ea typeface="Calibri"/>
                <a:cs typeface="Calibri"/>
                <a:sym typeface="Calibri"/>
              </a:rPr>
              <a:t> as an .stl file</a:t>
            </a:r>
            <a:endParaRPr b="1" sz="1800">
              <a:solidFill>
                <a:srgbClr val="EDB120"/>
              </a:solidFill>
              <a:latin typeface="Calibri"/>
              <a:ea typeface="Calibri"/>
              <a:cs typeface="Calibri"/>
              <a:sym typeface="Calibri"/>
            </a:endParaRPr>
          </a:p>
        </p:txBody>
      </p:sp>
      <p:pic>
        <p:nvPicPr>
          <p:cNvPr id="370" name="Google Shape;370;p40"/>
          <p:cNvPicPr preferRelativeResize="0"/>
          <p:nvPr/>
        </p:nvPicPr>
        <p:blipFill>
          <a:blip r:embed="rId3">
            <a:alphaModFix/>
          </a:blip>
          <a:stretch>
            <a:fillRect/>
          </a:stretch>
        </p:blipFill>
        <p:spPr>
          <a:xfrm>
            <a:off x="3648362" y="719899"/>
            <a:ext cx="4975525" cy="3373950"/>
          </a:xfrm>
          <a:prstGeom prst="rect">
            <a:avLst/>
          </a:prstGeom>
          <a:noFill/>
          <a:ln>
            <a:noFill/>
          </a:ln>
        </p:spPr>
      </p:pic>
      <p:pic>
        <p:nvPicPr>
          <p:cNvPr id="371" name="Google Shape;371;p40"/>
          <p:cNvPicPr preferRelativeResize="0"/>
          <p:nvPr/>
        </p:nvPicPr>
        <p:blipFill>
          <a:blip r:embed="rId4">
            <a:alphaModFix/>
          </a:blip>
          <a:stretch>
            <a:fillRect/>
          </a:stretch>
        </p:blipFill>
        <p:spPr>
          <a:xfrm>
            <a:off x="1865034" y="2155026"/>
            <a:ext cx="1247775" cy="2257425"/>
          </a:xfrm>
          <a:prstGeom prst="rect">
            <a:avLst/>
          </a:prstGeom>
          <a:noFill/>
          <a:ln>
            <a:noFill/>
          </a:ln>
        </p:spPr>
      </p:pic>
      <p:sp>
        <p:nvSpPr>
          <p:cNvPr id="372" name="Google Shape;372;p40"/>
          <p:cNvSpPr/>
          <p:nvPr/>
        </p:nvSpPr>
        <p:spPr>
          <a:xfrm flipH="1" rot="10800000">
            <a:off x="508571" y="2473463"/>
            <a:ext cx="1167900" cy="1219200"/>
          </a:xfrm>
          <a:prstGeom prst="bentArrow">
            <a:avLst>
              <a:gd fmla="val 25000" name="adj1"/>
              <a:gd fmla="val 25000" name="adj2"/>
              <a:gd fmla="val 25000" name="adj3"/>
              <a:gd fmla="val 43750" name="adj4"/>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9999"/>
              </a:solidFill>
            </a:endParaRPr>
          </a:p>
        </p:txBody>
      </p:sp>
      <p:sp>
        <p:nvSpPr>
          <p:cNvPr id="373" name="Google Shape;373;p40"/>
          <p:cNvSpPr txBox="1"/>
          <p:nvPr/>
        </p:nvSpPr>
        <p:spPr>
          <a:xfrm>
            <a:off x="3875031" y="4115950"/>
            <a:ext cx="4522200" cy="3903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900" u="sng">
                <a:solidFill>
                  <a:schemeClr val="dk1"/>
                </a:solidFill>
                <a:latin typeface="Calibri"/>
                <a:ea typeface="Calibri"/>
                <a:cs typeface="Calibri"/>
                <a:sym typeface="Calibri"/>
              </a:rPr>
              <a:t>Note</a:t>
            </a:r>
            <a:r>
              <a:rPr i="1" lang="en" sz="900">
                <a:solidFill>
                  <a:schemeClr val="dk1"/>
                </a:solidFill>
                <a:latin typeface="Calibri"/>
                <a:ea typeface="Calibri"/>
                <a:cs typeface="Calibri"/>
                <a:sym typeface="Calibri"/>
              </a:rPr>
              <a:t>: .stl generation is done with </a:t>
            </a:r>
            <a:r>
              <a:rPr i="1" lang="en" sz="900" u="sng">
                <a:solidFill>
                  <a:schemeClr val="hlink"/>
                </a:solidFill>
                <a:latin typeface="Calibri"/>
                <a:ea typeface="Calibri"/>
                <a:cs typeface="Calibri"/>
                <a:sym typeface="Calibri"/>
                <a:hlinkClick r:id="rId5"/>
              </a:rPr>
              <a:t>alphashape</a:t>
            </a:r>
            <a:r>
              <a:rPr i="1" lang="en" sz="900">
                <a:solidFill>
                  <a:schemeClr val="dk1"/>
                </a:solidFill>
                <a:latin typeface="Calibri"/>
                <a:ea typeface="Calibri"/>
                <a:cs typeface="Calibri"/>
                <a:sym typeface="Calibri"/>
              </a:rPr>
              <a:t> method, which determines the tightness of its boundary with the alpha parameter</a:t>
            </a:r>
            <a:endParaRPr i="1" sz="900">
              <a:latin typeface="Calibri"/>
              <a:ea typeface="Calibri"/>
              <a:cs typeface="Calibri"/>
              <a:sym typeface="Calibri"/>
            </a:endParaRPr>
          </a:p>
        </p:txBody>
      </p:sp>
      <p:sp>
        <p:nvSpPr>
          <p:cNvPr id="374" name="Google Shape;374;p40"/>
          <p:cNvSpPr txBox="1"/>
          <p:nvPr/>
        </p:nvSpPr>
        <p:spPr>
          <a:xfrm>
            <a:off x="212775" y="618650"/>
            <a:ext cx="32844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lang="en" sz="2000">
                <a:solidFill>
                  <a:schemeClr val="dk1"/>
                </a:solidFill>
                <a:highlight>
                  <a:srgbClr val="FFFF00"/>
                </a:highlight>
                <a:latin typeface="Calibri"/>
                <a:ea typeface="Calibri"/>
                <a:cs typeface="Calibri"/>
                <a:sym typeface="Calibri"/>
              </a:rPr>
              <a:t>Disc Construction Procedure</a:t>
            </a:r>
            <a:endParaRPr b="0" sz="2000"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0" name="Google Shape;380;p41"/>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1" name="Google Shape;381;p41"/>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a:t>
            </a:r>
            <a:endParaRPr b="1" sz="1400" u="none" cap="none" strike="noStrike">
              <a:solidFill>
                <a:schemeClr val="dk1"/>
              </a:solidFill>
            </a:endParaRPr>
          </a:p>
        </p:txBody>
      </p:sp>
      <p:sp>
        <p:nvSpPr>
          <p:cNvPr id="382" name="Google Shape;382;p41"/>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3" name="Google Shape;383;p41"/>
          <p:cNvSpPr txBox="1"/>
          <p:nvPr/>
        </p:nvSpPr>
        <p:spPr>
          <a:xfrm>
            <a:off x="212775" y="618650"/>
            <a:ext cx="32844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lang="en" sz="2000">
                <a:solidFill>
                  <a:schemeClr val="dk1"/>
                </a:solidFill>
                <a:highlight>
                  <a:srgbClr val="FFFF00"/>
                </a:highlight>
                <a:latin typeface="Calibri"/>
                <a:ea typeface="Calibri"/>
                <a:cs typeface="Calibri"/>
                <a:sym typeface="Calibri"/>
              </a:rPr>
              <a:t>Disc Construction </a:t>
            </a:r>
            <a:r>
              <a:rPr b="1" lang="en" sz="2000">
                <a:solidFill>
                  <a:schemeClr val="dk1"/>
                </a:solidFill>
                <a:highlight>
                  <a:srgbClr val="FFFF00"/>
                </a:highlight>
                <a:latin typeface="Calibri"/>
                <a:ea typeface="Calibri"/>
                <a:cs typeface="Calibri"/>
                <a:sym typeface="Calibri"/>
              </a:rPr>
              <a:t>Procedure</a:t>
            </a:r>
            <a:endParaRPr b="0" sz="2000" cap="none" strike="noStrike">
              <a:solidFill>
                <a:schemeClr val="dk1"/>
              </a:solidFill>
              <a:latin typeface="Calibri"/>
              <a:ea typeface="Calibri"/>
              <a:cs typeface="Calibri"/>
              <a:sym typeface="Calibri"/>
            </a:endParaRPr>
          </a:p>
        </p:txBody>
      </p:sp>
      <p:sp>
        <p:nvSpPr>
          <p:cNvPr id="384" name="Google Shape;384;p41"/>
          <p:cNvSpPr txBox="1"/>
          <p:nvPr/>
        </p:nvSpPr>
        <p:spPr>
          <a:xfrm>
            <a:off x="212775" y="1056649"/>
            <a:ext cx="3108900" cy="3170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 sz="1600" u="sng">
                <a:latin typeface="Calibri"/>
                <a:ea typeface="Calibri"/>
                <a:cs typeface="Calibri"/>
                <a:sym typeface="Calibri"/>
              </a:rPr>
              <a:t>Overview</a:t>
            </a:r>
            <a:r>
              <a:rPr lang="en" sz="1600" u="sng">
                <a:latin typeface="Calibri"/>
                <a:ea typeface="Calibri"/>
                <a:cs typeface="Calibri"/>
                <a:sym typeface="Calibri"/>
              </a:rPr>
              <a:t>:</a:t>
            </a:r>
            <a:r>
              <a:rPr lang="en" sz="1600">
                <a:latin typeface="Calibri"/>
                <a:ea typeface="Calibri"/>
                <a:cs typeface="Calibri"/>
                <a:sym typeface="Calibri"/>
              </a:rPr>
              <a:t> </a:t>
            </a:r>
            <a:endParaRPr sz="1600">
              <a:latin typeface="Calibri"/>
              <a:ea typeface="Calibri"/>
              <a:cs typeface="Calibri"/>
              <a:sym typeface="Calibri"/>
            </a:endParaRPr>
          </a:p>
          <a:p>
            <a:pPr indent="-330200" lvl="0" marL="457200" marR="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Constructed disc geometries in between each possible vertebral level </a:t>
            </a:r>
            <a:r>
              <a:rPr lang="en" sz="1600">
                <a:solidFill>
                  <a:schemeClr val="dk1"/>
                </a:solidFill>
                <a:highlight>
                  <a:srgbClr val="00FF00"/>
                </a:highlight>
                <a:latin typeface="Calibri"/>
                <a:ea typeface="Calibri"/>
                <a:cs typeface="Calibri"/>
                <a:sym typeface="Calibri"/>
              </a:rPr>
              <a:t>(in the original coordinate system)</a:t>
            </a:r>
            <a:endParaRPr sz="1600">
              <a:solidFill>
                <a:schemeClr val="dk1"/>
              </a:solidFill>
              <a:highlight>
                <a:srgbClr val="00FF00"/>
              </a:highlight>
              <a:latin typeface="Calibri"/>
              <a:ea typeface="Calibri"/>
              <a:cs typeface="Calibri"/>
              <a:sym typeface="Calibri"/>
            </a:endParaRPr>
          </a:p>
          <a:p>
            <a:pPr indent="-330200" lvl="0" marL="457200" marR="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Guarantees </a:t>
            </a:r>
            <a:r>
              <a:rPr lang="en" sz="1600">
                <a:solidFill>
                  <a:schemeClr val="dk1"/>
                </a:solidFill>
                <a:highlight>
                  <a:srgbClr val="00FF00"/>
                </a:highlight>
                <a:latin typeface="Calibri"/>
                <a:ea typeface="Calibri"/>
                <a:cs typeface="Calibri"/>
                <a:sym typeface="Calibri"/>
              </a:rPr>
              <a:t>watertightness </a:t>
            </a:r>
            <a:r>
              <a:rPr lang="en" sz="1600">
                <a:solidFill>
                  <a:schemeClr val="dk1"/>
                </a:solidFill>
                <a:latin typeface="Calibri"/>
                <a:ea typeface="Calibri"/>
                <a:cs typeface="Calibri"/>
                <a:sym typeface="Calibri"/>
              </a:rPr>
              <a:t>with the </a:t>
            </a:r>
            <a:r>
              <a:rPr lang="en" sz="1600" u="sng">
                <a:solidFill>
                  <a:schemeClr val="hlink"/>
                </a:solidFill>
                <a:latin typeface="Calibri"/>
                <a:ea typeface="Calibri"/>
                <a:cs typeface="Calibri"/>
                <a:sym typeface="Calibri"/>
                <a:hlinkClick r:id="rId3"/>
              </a:rPr>
              <a:t>alphashape</a:t>
            </a:r>
            <a:r>
              <a:rPr lang="en" sz="1600">
                <a:solidFill>
                  <a:schemeClr val="dk1"/>
                </a:solidFill>
                <a:latin typeface="Calibri"/>
                <a:ea typeface="Calibri"/>
                <a:cs typeface="Calibri"/>
                <a:sym typeface="Calibri"/>
              </a:rPr>
              <a:t> method</a:t>
            </a:r>
            <a:endParaRPr sz="1600">
              <a:solidFill>
                <a:schemeClr val="dk1"/>
              </a:solidFill>
              <a:latin typeface="Calibri"/>
              <a:ea typeface="Calibri"/>
              <a:cs typeface="Calibri"/>
              <a:sym typeface="Calibri"/>
            </a:endParaRPr>
          </a:p>
          <a:p>
            <a:pPr indent="-330200" lvl="0" marL="457200" marR="0" rtl="0" algn="l">
              <a:lnSpc>
                <a:spcPct val="115000"/>
              </a:lnSpc>
              <a:spcBef>
                <a:spcPts val="0"/>
              </a:spcBef>
              <a:spcAft>
                <a:spcPts val="0"/>
              </a:spcAft>
              <a:buClr>
                <a:schemeClr val="dk1"/>
              </a:buClr>
              <a:buSzPts val="1600"/>
              <a:buFont typeface="Calibri"/>
              <a:buChar char="●"/>
            </a:pPr>
            <a:r>
              <a:rPr lang="en" sz="1600">
                <a:solidFill>
                  <a:schemeClr val="dk1"/>
                </a:solidFill>
                <a:highlight>
                  <a:srgbClr val="FF0000"/>
                </a:highlight>
                <a:latin typeface="Calibri"/>
                <a:ea typeface="Calibri"/>
                <a:cs typeface="Calibri"/>
                <a:sym typeface="Calibri"/>
              </a:rPr>
              <a:t>Vertebra-disc surface conformity is not guaranteed</a:t>
            </a:r>
            <a:r>
              <a:rPr lang="en" sz="1600">
                <a:solidFill>
                  <a:schemeClr val="dk1"/>
                </a:solidFill>
                <a:latin typeface="Calibri"/>
                <a:ea typeface="Calibri"/>
                <a:cs typeface="Calibri"/>
                <a:sym typeface="Calibri"/>
              </a:rPr>
              <a:t> because of triangulation + downsampling</a:t>
            </a:r>
            <a:endParaRPr sz="1600">
              <a:solidFill>
                <a:schemeClr val="dk1"/>
              </a:solidFill>
              <a:latin typeface="Calibri"/>
              <a:ea typeface="Calibri"/>
              <a:cs typeface="Calibri"/>
              <a:sym typeface="Calibri"/>
            </a:endParaRPr>
          </a:p>
        </p:txBody>
      </p:sp>
      <p:pic>
        <p:nvPicPr>
          <p:cNvPr id="385" name="Google Shape;385;p41"/>
          <p:cNvPicPr preferRelativeResize="0"/>
          <p:nvPr/>
        </p:nvPicPr>
        <p:blipFill>
          <a:blip r:embed="rId4">
            <a:alphaModFix/>
          </a:blip>
          <a:stretch>
            <a:fillRect/>
          </a:stretch>
        </p:blipFill>
        <p:spPr>
          <a:xfrm>
            <a:off x="3547100" y="956250"/>
            <a:ext cx="5399724" cy="33269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 name="Google Shape;84;p15"/>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 name="Google Shape;85;p15"/>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a:t>
            </a:r>
            <a:endParaRPr b="1" sz="1400" u="none" cap="none" strike="noStrike">
              <a:solidFill>
                <a:schemeClr val="dk1"/>
              </a:solidFill>
            </a:endParaRPr>
          </a:p>
        </p:txBody>
      </p:sp>
      <p:sp>
        <p:nvSpPr>
          <p:cNvPr id="86" name="Google Shape;86;p15"/>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7" name="Google Shape;87;p15"/>
          <p:cNvPicPr preferRelativeResize="0"/>
          <p:nvPr/>
        </p:nvPicPr>
        <p:blipFill>
          <a:blip r:embed="rId3">
            <a:alphaModFix/>
          </a:blip>
          <a:stretch>
            <a:fillRect/>
          </a:stretch>
        </p:blipFill>
        <p:spPr>
          <a:xfrm>
            <a:off x="2665175" y="1034623"/>
            <a:ext cx="6273450" cy="2336725"/>
          </a:xfrm>
          <a:prstGeom prst="rect">
            <a:avLst/>
          </a:prstGeom>
          <a:noFill/>
          <a:ln>
            <a:noFill/>
          </a:ln>
        </p:spPr>
      </p:pic>
      <p:pic>
        <p:nvPicPr>
          <p:cNvPr id="88" name="Google Shape;88;p15"/>
          <p:cNvPicPr preferRelativeResize="0"/>
          <p:nvPr/>
        </p:nvPicPr>
        <p:blipFill>
          <a:blip r:embed="rId4">
            <a:alphaModFix/>
          </a:blip>
          <a:stretch>
            <a:fillRect/>
          </a:stretch>
        </p:blipFill>
        <p:spPr>
          <a:xfrm>
            <a:off x="2665175" y="3414500"/>
            <a:ext cx="6273450" cy="523780"/>
          </a:xfrm>
          <a:prstGeom prst="rect">
            <a:avLst/>
          </a:prstGeom>
          <a:noFill/>
          <a:ln>
            <a:noFill/>
          </a:ln>
        </p:spPr>
      </p:pic>
      <p:sp>
        <p:nvSpPr>
          <p:cNvPr id="89" name="Google Shape;89;p15"/>
          <p:cNvSpPr txBox="1"/>
          <p:nvPr/>
        </p:nvSpPr>
        <p:spPr>
          <a:xfrm>
            <a:off x="2365102" y="971931"/>
            <a:ext cx="4086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4000">
                <a:solidFill>
                  <a:srgbClr val="FF0000"/>
                </a:solidFill>
                <a:latin typeface="Calibri"/>
                <a:ea typeface="Calibri"/>
                <a:cs typeface="Calibri"/>
                <a:sym typeface="Calibri"/>
              </a:rPr>
              <a:t>{</a:t>
            </a:r>
            <a:endParaRPr b="1" sz="4000">
              <a:solidFill>
                <a:srgbClr val="FF0000"/>
              </a:solidFill>
              <a:latin typeface="Calibri"/>
              <a:ea typeface="Calibri"/>
              <a:cs typeface="Calibri"/>
              <a:sym typeface="Calibri"/>
            </a:endParaRPr>
          </a:p>
        </p:txBody>
      </p:sp>
      <p:sp>
        <p:nvSpPr>
          <p:cNvPr id="90" name="Google Shape;90;p15"/>
          <p:cNvSpPr txBox="1"/>
          <p:nvPr/>
        </p:nvSpPr>
        <p:spPr>
          <a:xfrm>
            <a:off x="2282422" y="1607449"/>
            <a:ext cx="4086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7200">
                <a:solidFill>
                  <a:srgbClr val="FF0000"/>
                </a:solidFill>
                <a:latin typeface="Calibri"/>
                <a:ea typeface="Calibri"/>
                <a:cs typeface="Calibri"/>
                <a:sym typeface="Calibri"/>
              </a:rPr>
              <a:t>{</a:t>
            </a:r>
            <a:endParaRPr b="1" sz="7200">
              <a:solidFill>
                <a:srgbClr val="FF0000"/>
              </a:solidFill>
              <a:latin typeface="Calibri"/>
              <a:ea typeface="Calibri"/>
              <a:cs typeface="Calibri"/>
              <a:sym typeface="Calibri"/>
            </a:endParaRPr>
          </a:p>
        </p:txBody>
      </p:sp>
      <p:sp>
        <p:nvSpPr>
          <p:cNvPr id="91" name="Google Shape;91;p15"/>
          <p:cNvSpPr txBox="1"/>
          <p:nvPr/>
        </p:nvSpPr>
        <p:spPr>
          <a:xfrm>
            <a:off x="2282422" y="2724531"/>
            <a:ext cx="4086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7200">
                <a:solidFill>
                  <a:srgbClr val="FF0000"/>
                </a:solidFill>
                <a:latin typeface="Calibri"/>
                <a:ea typeface="Calibri"/>
                <a:cs typeface="Calibri"/>
                <a:sym typeface="Calibri"/>
              </a:rPr>
              <a:t>{</a:t>
            </a:r>
            <a:endParaRPr b="1" sz="7200">
              <a:solidFill>
                <a:srgbClr val="FF0000"/>
              </a:solidFill>
              <a:latin typeface="Calibri"/>
              <a:ea typeface="Calibri"/>
              <a:cs typeface="Calibri"/>
              <a:sym typeface="Calibri"/>
            </a:endParaRPr>
          </a:p>
        </p:txBody>
      </p:sp>
      <p:sp>
        <p:nvSpPr>
          <p:cNvPr id="92" name="Google Shape;92;p15"/>
          <p:cNvSpPr txBox="1"/>
          <p:nvPr/>
        </p:nvSpPr>
        <p:spPr>
          <a:xfrm>
            <a:off x="205466" y="1151150"/>
            <a:ext cx="2217600" cy="4563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1100">
                <a:solidFill>
                  <a:schemeClr val="dk1"/>
                </a:solidFill>
                <a:latin typeface="Calibri"/>
                <a:ea typeface="Calibri"/>
                <a:cs typeface="Calibri"/>
                <a:sym typeface="Calibri"/>
              </a:rPr>
              <a:t>Looping through each subject and vertebral level</a:t>
            </a:r>
            <a:endParaRPr i="1" sz="1100">
              <a:latin typeface="Calibri"/>
              <a:ea typeface="Calibri"/>
              <a:cs typeface="Calibri"/>
              <a:sym typeface="Calibri"/>
            </a:endParaRPr>
          </a:p>
        </p:txBody>
      </p:sp>
      <p:sp>
        <p:nvSpPr>
          <p:cNvPr id="93" name="Google Shape;93;p15"/>
          <p:cNvSpPr txBox="1"/>
          <p:nvPr/>
        </p:nvSpPr>
        <p:spPr>
          <a:xfrm>
            <a:off x="205466" y="2065550"/>
            <a:ext cx="2217600" cy="4563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1100">
                <a:solidFill>
                  <a:schemeClr val="dk1"/>
                </a:solidFill>
                <a:latin typeface="Calibri"/>
                <a:ea typeface="Calibri"/>
                <a:cs typeface="Calibri"/>
                <a:sym typeface="Calibri"/>
              </a:rPr>
              <a:t>Loads and re-aligns the geometry (via the ICP algorithm)</a:t>
            </a:r>
            <a:endParaRPr i="1" sz="1100">
              <a:latin typeface="Calibri"/>
              <a:ea typeface="Calibri"/>
              <a:cs typeface="Calibri"/>
              <a:sym typeface="Calibri"/>
            </a:endParaRPr>
          </a:p>
        </p:txBody>
      </p:sp>
      <p:sp>
        <p:nvSpPr>
          <p:cNvPr id="94" name="Google Shape;94;p15"/>
          <p:cNvSpPr txBox="1"/>
          <p:nvPr/>
        </p:nvSpPr>
        <p:spPr>
          <a:xfrm>
            <a:off x="205466" y="3208550"/>
            <a:ext cx="2217600" cy="4563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1100">
                <a:solidFill>
                  <a:schemeClr val="dk1"/>
                </a:solidFill>
                <a:latin typeface="Calibri"/>
                <a:ea typeface="Calibri"/>
                <a:cs typeface="Calibri"/>
                <a:sym typeface="Calibri"/>
              </a:rPr>
              <a:t>Calculates and plots area (mm^2) and height (mm) measurements</a:t>
            </a:r>
            <a:endParaRPr i="1" sz="1100">
              <a:latin typeface="Calibri"/>
              <a:ea typeface="Calibri"/>
              <a:cs typeface="Calibri"/>
              <a:sym typeface="Calibri"/>
            </a:endParaRPr>
          </a:p>
        </p:txBody>
      </p:sp>
      <p:sp>
        <p:nvSpPr>
          <p:cNvPr id="95" name="Google Shape;95;p15"/>
          <p:cNvSpPr txBox="1"/>
          <p:nvPr/>
        </p:nvSpPr>
        <p:spPr>
          <a:xfrm>
            <a:off x="365175" y="694850"/>
            <a:ext cx="10302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lang="en" sz="2000">
                <a:solidFill>
                  <a:schemeClr val="dk1"/>
                </a:solidFill>
                <a:highlight>
                  <a:srgbClr val="FFFF00"/>
                </a:highlight>
                <a:latin typeface="Calibri"/>
                <a:ea typeface="Calibri"/>
                <a:cs typeface="Calibri"/>
                <a:sym typeface="Calibri"/>
              </a:rPr>
              <a:t>m</a:t>
            </a:r>
            <a:r>
              <a:rPr b="1" lang="en" sz="2000">
                <a:solidFill>
                  <a:schemeClr val="dk1"/>
                </a:solidFill>
                <a:highlight>
                  <a:srgbClr val="FFFF00"/>
                </a:highlight>
                <a:uFill>
                  <a:noFill/>
                </a:uFill>
                <a:latin typeface="Calibri"/>
                <a:ea typeface="Calibri"/>
                <a:cs typeface="Calibri"/>
                <a:sym typeface="Calibri"/>
                <a:hlinkClick r:id="rId5">
                  <a:extLst>
                    <a:ext uri="{A12FA001-AC4F-418D-AE19-62706E023703}">
                      <ahyp:hlinkClr val="tx"/>
                    </a:ext>
                  </a:extLst>
                </a:hlinkClick>
              </a:rPr>
              <a:t>ain.m</a:t>
            </a:r>
            <a:r>
              <a:rPr lang="en" sz="2000">
                <a:solidFill>
                  <a:schemeClr val="dk1"/>
                </a:solidFill>
                <a:latin typeface="Calibri"/>
                <a:ea typeface="Calibri"/>
                <a:cs typeface="Calibri"/>
                <a:sym typeface="Calibri"/>
              </a:rPr>
              <a:t>:</a:t>
            </a:r>
            <a:endParaRPr b="0" sz="2000" cap="none" strike="noStrike">
              <a:solidFill>
                <a:schemeClr val="dk1"/>
              </a:solidFill>
              <a:latin typeface="Calibri"/>
              <a:ea typeface="Calibri"/>
              <a:cs typeface="Calibri"/>
              <a:sym typeface="Calibri"/>
            </a:endParaRPr>
          </a:p>
        </p:txBody>
      </p:sp>
      <p:sp>
        <p:nvSpPr>
          <p:cNvPr id="96" name="Google Shape;96;p15"/>
          <p:cNvSpPr txBox="1"/>
          <p:nvPr/>
        </p:nvSpPr>
        <p:spPr>
          <a:xfrm>
            <a:off x="2365102" y="3797162"/>
            <a:ext cx="4086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4000">
                <a:solidFill>
                  <a:srgbClr val="FF0000"/>
                </a:solidFill>
                <a:latin typeface="Calibri"/>
                <a:ea typeface="Calibri"/>
                <a:cs typeface="Calibri"/>
                <a:sym typeface="Calibri"/>
              </a:rPr>
              <a:t>{</a:t>
            </a:r>
            <a:endParaRPr b="1" sz="4000">
              <a:solidFill>
                <a:srgbClr val="FF0000"/>
              </a:solidFill>
              <a:latin typeface="Calibri"/>
              <a:ea typeface="Calibri"/>
              <a:cs typeface="Calibri"/>
              <a:sym typeface="Calibri"/>
            </a:endParaRPr>
          </a:p>
        </p:txBody>
      </p:sp>
      <p:sp>
        <p:nvSpPr>
          <p:cNvPr id="97" name="Google Shape;97;p15"/>
          <p:cNvSpPr txBox="1"/>
          <p:nvPr/>
        </p:nvSpPr>
        <p:spPr>
          <a:xfrm>
            <a:off x="205466" y="3976382"/>
            <a:ext cx="2217600" cy="4563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None/>
            </a:pPr>
            <a:r>
              <a:rPr i="1" lang="en" sz="1100">
                <a:solidFill>
                  <a:schemeClr val="dk1"/>
                </a:solidFill>
                <a:latin typeface="Calibri"/>
                <a:ea typeface="Calibri"/>
                <a:cs typeface="Calibri"/>
                <a:sym typeface="Calibri"/>
              </a:rPr>
              <a:t>Calculates volume (mm^3) and surface area (mm^2)</a:t>
            </a:r>
            <a:endParaRPr i="1" sz="1100">
              <a:solidFill>
                <a:schemeClr val="dk1"/>
              </a:solidFill>
              <a:latin typeface="Calibri"/>
              <a:ea typeface="Calibri"/>
              <a:cs typeface="Calibri"/>
              <a:sym typeface="Calibri"/>
            </a:endParaRPr>
          </a:p>
        </p:txBody>
      </p:sp>
      <p:pic>
        <p:nvPicPr>
          <p:cNvPr id="98" name="Google Shape;98;p15"/>
          <p:cNvPicPr preferRelativeResize="0"/>
          <p:nvPr/>
        </p:nvPicPr>
        <p:blipFill>
          <a:blip r:embed="rId6">
            <a:alphaModFix/>
          </a:blip>
          <a:stretch>
            <a:fillRect/>
          </a:stretch>
        </p:blipFill>
        <p:spPr>
          <a:xfrm>
            <a:off x="2682650" y="4009780"/>
            <a:ext cx="4764991" cy="38948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2"/>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1" name="Google Shape;391;p42"/>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42"/>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a:t>
            </a:r>
            <a:endParaRPr b="1" sz="1400" u="none" cap="none" strike="noStrike">
              <a:solidFill>
                <a:schemeClr val="dk1"/>
              </a:solidFill>
            </a:endParaRPr>
          </a:p>
        </p:txBody>
      </p:sp>
      <p:sp>
        <p:nvSpPr>
          <p:cNvPr id="393" name="Google Shape;393;p42"/>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4" name="Google Shape;394;p42"/>
          <p:cNvSpPr txBox="1"/>
          <p:nvPr/>
        </p:nvSpPr>
        <p:spPr>
          <a:xfrm>
            <a:off x="212775" y="618650"/>
            <a:ext cx="32844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lang="en" sz="2000">
                <a:solidFill>
                  <a:schemeClr val="dk1"/>
                </a:solidFill>
                <a:highlight>
                  <a:srgbClr val="FFFF00"/>
                </a:highlight>
                <a:latin typeface="Calibri"/>
                <a:ea typeface="Calibri"/>
                <a:cs typeface="Calibri"/>
                <a:sym typeface="Calibri"/>
              </a:rPr>
              <a:t>Disc Construction Procedure</a:t>
            </a:r>
            <a:endParaRPr b="0" sz="2000" cap="none" strike="noStrike">
              <a:solidFill>
                <a:schemeClr val="dk1"/>
              </a:solidFill>
              <a:latin typeface="Calibri"/>
              <a:ea typeface="Calibri"/>
              <a:cs typeface="Calibri"/>
              <a:sym typeface="Calibri"/>
            </a:endParaRPr>
          </a:p>
        </p:txBody>
      </p:sp>
      <p:pic>
        <p:nvPicPr>
          <p:cNvPr id="395" name="Google Shape;395;p42"/>
          <p:cNvPicPr preferRelativeResize="0"/>
          <p:nvPr/>
        </p:nvPicPr>
        <p:blipFill>
          <a:blip r:embed="rId3">
            <a:alphaModFix/>
          </a:blip>
          <a:stretch>
            <a:fillRect/>
          </a:stretch>
        </p:blipFill>
        <p:spPr>
          <a:xfrm>
            <a:off x="2757676" y="1007525"/>
            <a:ext cx="5972674" cy="3278774"/>
          </a:xfrm>
          <a:prstGeom prst="rect">
            <a:avLst/>
          </a:prstGeom>
          <a:noFill/>
          <a:ln>
            <a:noFill/>
          </a:ln>
        </p:spPr>
      </p:pic>
      <p:sp>
        <p:nvSpPr>
          <p:cNvPr id="396" name="Google Shape;396;p42"/>
          <p:cNvSpPr txBox="1"/>
          <p:nvPr/>
        </p:nvSpPr>
        <p:spPr>
          <a:xfrm>
            <a:off x="212775" y="1056650"/>
            <a:ext cx="2197200" cy="3170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 sz="1600" u="sng">
                <a:latin typeface="Calibri"/>
                <a:ea typeface="Calibri"/>
                <a:cs typeface="Calibri"/>
                <a:sym typeface="Calibri"/>
              </a:rPr>
              <a:t>Overview:</a:t>
            </a:r>
            <a:r>
              <a:rPr lang="en" sz="1600">
                <a:latin typeface="Calibri"/>
                <a:ea typeface="Calibri"/>
                <a:cs typeface="Calibri"/>
                <a:sym typeface="Calibri"/>
              </a:rPr>
              <a:t> </a:t>
            </a:r>
            <a:endParaRPr sz="1600">
              <a:latin typeface="Calibri"/>
              <a:ea typeface="Calibri"/>
              <a:cs typeface="Calibri"/>
              <a:sym typeface="Calibri"/>
            </a:endParaRPr>
          </a:p>
          <a:p>
            <a:pPr indent="-330200" lvl="0" marL="457200" marR="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Still a notable amount of overlap between </a:t>
            </a:r>
            <a:r>
              <a:rPr lang="en" sz="1600">
                <a:solidFill>
                  <a:schemeClr val="dk1"/>
                </a:solidFill>
                <a:latin typeface="Calibri"/>
                <a:ea typeface="Calibri"/>
                <a:cs typeface="Calibri"/>
                <a:sym typeface="Calibri"/>
              </a:rPr>
              <a:t>vertebrae</a:t>
            </a:r>
            <a:r>
              <a:rPr lang="en" sz="1600">
                <a:solidFill>
                  <a:schemeClr val="dk1"/>
                </a:solidFill>
                <a:latin typeface="Calibri"/>
                <a:ea typeface="Calibri"/>
                <a:cs typeface="Calibri"/>
                <a:sym typeface="Calibri"/>
              </a:rPr>
              <a:t>-disc </a:t>
            </a:r>
            <a:r>
              <a:rPr lang="en" sz="1600">
                <a:solidFill>
                  <a:schemeClr val="dk1"/>
                </a:solidFill>
                <a:latin typeface="Calibri"/>
                <a:ea typeface="Calibri"/>
                <a:cs typeface="Calibri"/>
                <a:sym typeface="Calibri"/>
              </a:rPr>
              <a:t>interface</a:t>
            </a:r>
            <a:endParaRPr sz="1600">
              <a:solidFill>
                <a:schemeClr val="dk1"/>
              </a:solidFill>
              <a:latin typeface="Calibri"/>
              <a:ea typeface="Calibri"/>
              <a:cs typeface="Calibri"/>
              <a:sym typeface="Calibri"/>
            </a:endParaRPr>
          </a:p>
          <a:p>
            <a:pPr indent="-330200" lvl="0" marL="457200" marR="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.stl mesh generation is harder where higher point density is required</a:t>
            </a:r>
            <a:endParaRPr sz="16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3"/>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2" name="Google Shape;402;p43"/>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3" name="Google Shape;403;p43"/>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Porcine Subjects Overview</a:t>
            </a:r>
            <a:endParaRPr b="0" sz="1400" u="none" cap="none" strike="noStrike">
              <a:solidFill>
                <a:schemeClr val="dk1"/>
              </a:solidFill>
              <a:latin typeface="Arial"/>
              <a:ea typeface="Arial"/>
              <a:cs typeface="Arial"/>
              <a:sym typeface="Arial"/>
            </a:endParaRPr>
          </a:p>
        </p:txBody>
      </p:sp>
      <p:sp>
        <p:nvSpPr>
          <p:cNvPr id="404" name="Google Shape;404;p43"/>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5" name="Google Shape;405;p43"/>
          <p:cNvSpPr txBox="1"/>
          <p:nvPr/>
        </p:nvSpPr>
        <p:spPr>
          <a:xfrm>
            <a:off x="146025" y="1025925"/>
            <a:ext cx="3963600" cy="17547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15000"/>
              </a:lnSpc>
              <a:spcBef>
                <a:spcPts val="0"/>
              </a:spcBef>
              <a:spcAft>
                <a:spcPts val="0"/>
              </a:spcAft>
              <a:buSzPts val="1600"/>
              <a:buFont typeface="Calibri"/>
              <a:buChar char="●"/>
            </a:pPr>
            <a:r>
              <a:rPr lang="en" sz="1600">
                <a:latin typeface="Calibri"/>
                <a:ea typeface="Calibri"/>
                <a:cs typeface="Calibri"/>
                <a:sym typeface="Calibri"/>
              </a:rPr>
              <a:t># of subjects: 9</a:t>
            </a:r>
            <a:endParaRPr sz="1600">
              <a:latin typeface="Calibri"/>
              <a:ea typeface="Calibri"/>
              <a:cs typeface="Calibri"/>
              <a:sym typeface="Calibri"/>
            </a:endParaRPr>
          </a:p>
          <a:p>
            <a:pPr indent="-330200" lvl="1" marL="914400" marR="0" rtl="0" algn="l">
              <a:lnSpc>
                <a:spcPct val="115000"/>
              </a:lnSpc>
              <a:spcBef>
                <a:spcPts val="0"/>
              </a:spcBef>
              <a:spcAft>
                <a:spcPts val="0"/>
              </a:spcAft>
              <a:buSzPts val="1600"/>
              <a:buFont typeface="Calibri"/>
              <a:buChar char="○"/>
            </a:pPr>
            <a:r>
              <a:rPr lang="en" sz="1600">
                <a:latin typeface="Calibri"/>
                <a:ea typeface="Calibri"/>
                <a:cs typeface="Calibri"/>
                <a:sym typeface="Calibri"/>
              </a:rPr>
              <a:t># of kyphotic: 4</a:t>
            </a:r>
            <a:endParaRPr sz="1600">
              <a:latin typeface="Calibri"/>
              <a:ea typeface="Calibri"/>
              <a:cs typeface="Calibri"/>
              <a:sym typeface="Calibri"/>
            </a:endParaRPr>
          </a:p>
          <a:p>
            <a:pPr indent="-330200" lvl="1" marL="914400" rtl="0" algn="l">
              <a:lnSpc>
                <a:spcPct val="115000"/>
              </a:lnSpc>
              <a:spcBef>
                <a:spcPts val="0"/>
              </a:spcBef>
              <a:spcAft>
                <a:spcPts val="0"/>
              </a:spcAft>
              <a:buSzPts val="1600"/>
              <a:buFont typeface="Calibri"/>
              <a:buChar char="○"/>
            </a:pPr>
            <a:r>
              <a:rPr lang="en" sz="1600">
                <a:solidFill>
                  <a:schemeClr val="dk1"/>
                </a:solidFill>
                <a:latin typeface="Calibri"/>
                <a:ea typeface="Calibri"/>
                <a:cs typeface="Calibri"/>
                <a:sym typeface="Calibri"/>
              </a:rPr>
              <a:t># of control: 5</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 of disc levels: 158</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 of kyphotic + control: 65 + 93</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 of lumbar + thoracic: 53 + 105</a:t>
            </a:r>
            <a:endParaRPr sz="1600">
              <a:solidFill>
                <a:schemeClr val="dk1"/>
              </a:solidFill>
              <a:latin typeface="Calibri"/>
              <a:ea typeface="Calibri"/>
              <a:cs typeface="Calibri"/>
              <a:sym typeface="Calibri"/>
            </a:endParaRPr>
          </a:p>
        </p:txBody>
      </p:sp>
      <p:sp>
        <p:nvSpPr>
          <p:cNvPr id="406" name="Google Shape;406;p43"/>
          <p:cNvSpPr txBox="1"/>
          <p:nvPr/>
        </p:nvSpPr>
        <p:spPr>
          <a:xfrm>
            <a:off x="146025" y="648813"/>
            <a:ext cx="40815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i="1" lang="en" sz="2000">
                <a:solidFill>
                  <a:schemeClr val="dk1"/>
                </a:solidFill>
                <a:highlight>
                  <a:srgbClr val="FFFF00"/>
                </a:highlight>
                <a:latin typeface="Calibri"/>
                <a:ea typeface="Calibri"/>
                <a:cs typeface="Calibri"/>
                <a:sym typeface="Calibri"/>
              </a:rPr>
              <a:t>Bulk disc partitions:</a:t>
            </a:r>
            <a:endParaRPr b="0" i="0" sz="2000" u="none" cap="none" strike="noStrike">
              <a:solidFill>
                <a:schemeClr val="dk1"/>
              </a:solidFill>
              <a:latin typeface="Calibri"/>
              <a:ea typeface="Calibri"/>
              <a:cs typeface="Calibri"/>
              <a:sym typeface="Calibri"/>
            </a:endParaRPr>
          </a:p>
        </p:txBody>
      </p:sp>
      <p:pic>
        <p:nvPicPr>
          <p:cNvPr id="407" name="Google Shape;407;p43"/>
          <p:cNvPicPr preferRelativeResize="0"/>
          <p:nvPr/>
        </p:nvPicPr>
        <p:blipFill rotWithShape="1">
          <a:blip r:embed="rId3">
            <a:alphaModFix/>
          </a:blip>
          <a:srcRect b="4775" l="0" r="457" t="12750"/>
          <a:stretch/>
        </p:blipFill>
        <p:spPr>
          <a:xfrm>
            <a:off x="1331825" y="2916550"/>
            <a:ext cx="6480350" cy="1635850"/>
          </a:xfrm>
          <a:prstGeom prst="rect">
            <a:avLst/>
          </a:prstGeom>
          <a:noFill/>
          <a:ln>
            <a:noFill/>
          </a:ln>
        </p:spPr>
      </p:pic>
      <p:graphicFrame>
        <p:nvGraphicFramePr>
          <p:cNvPr id="408" name="Google Shape;408;p43"/>
          <p:cNvGraphicFramePr/>
          <p:nvPr/>
        </p:nvGraphicFramePr>
        <p:xfrm>
          <a:off x="4313100" y="746475"/>
          <a:ext cx="3000000" cy="3000000"/>
        </p:xfrm>
        <a:graphic>
          <a:graphicData uri="http://schemas.openxmlformats.org/drawingml/2006/table">
            <a:tbl>
              <a:tblPr>
                <a:noFill/>
                <a:tableStyleId>{9761DFEF-4108-48E2-A259-0F0B2A3037F7}</a:tableStyleId>
              </a:tblPr>
              <a:tblGrid>
                <a:gridCol w="1213100"/>
                <a:gridCol w="1213100"/>
                <a:gridCol w="1213100"/>
              </a:tblGrid>
              <a:tr h="632925">
                <a:tc>
                  <a:txBody>
                    <a:bodyPr/>
                    <a:lstStyle/>
                    <a:p>
                      <a:pPr indent="0" lvl="0" marL="0" rtl="0" algn="l">
                        <a:spcBef>
                          <a:spcPts val="0"/>
                        </a:spcBef>
                        <a:spcAft>
                          <a:spcPts val="0"/>
                        </a:spcAft>
                        <a:buNone/>
                      </a:pPr>
                      <a:r>
                        <a:rPr i="1" lang="en" sz="1600">
                          <a:latin typeface="Calibri"/>
                          <a:ea typeface="Calibri"/>
                          <a:cs typeface="Calibri"/>
                          <a:sym typeface="Calibri"/>
                        </a:rPr>
                        <a:t>Diseased/</a:t>
                      </a:r>
                      <a:endParaRPr i="1" sz="1600">
                        <a:latin typeface="Calibri"/>
                        <a:ea typeface="Calibri"/>
                        <a:cs typeface="Calibri"/>
                        <a:sym typeface="Calibri"/>
                      </a:endParaRPr>
                    </a:p>
                    <a:p>
                      <a:pPr indent="0" lvl="0" marL="0" rtl="0" algn="l">
                        <a:spcBef>
                          <a:spcPts val="0"/>
                        </a:spcBef>
                        <a:spcAft>
                          <a:spcPts val="0"/>
                        </a:spcAft>
                        <a:buNone/>
                      </a:pPr>
                      <a:r>
                        <a:rPr i="1" lang="en" sz="1600">
                          <a:latin typeface="Calibri"/>
                          <a:ea typeface="Calibri"/>
                          <a:cs typeface="Calibri"/>
                          <a:sym typeface="Calibri"/>
                        </a:rPr>
                        <a:t>Section</a:t>
                      </a:r>
                      <a:endParaRPr i="1" sz="16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600">
                          <a:latin typeface="Calibri"/>
                          <a:ea typeface="Calibri"/>
                          <a:cs typeface="Calibri"/>
                          <a:sym typeface="Calibri"/>
                        </a:rPr>
                        <a:t>Lumbar</a:t>
                      </a:r>
                      <a:endParaRPr b="1" sz="16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b="1" lang="en" sz="1600">
                          <a:latin typeface="Calibri"/>
                          <a:ea typeface="Calibri"/>
                          <a:cs typeface="Calibri"/>
                          <a:sym typeface="Calibri"/>
                        </a:rPr>
                        <a:t>Thoracic</a:t>
                      </a:r>
                      <a:endParaRPr b="1" sz="1600">
                        <a:latin typeface="Calibri"/>
                        <a:ea typeface="Calibri"/>
                        <a:cs typeface="Calibri"/>
                        <a:sym typeface="Calibri"/>
                      </a:endParaRPr>
                    </a:p>
                  </a:txBody>
                  <a:tcPr marT="91425" marB="91425" marR="91425" marL="91425" anchor="ctr"/>
                </a:tc>
              </a:tr>
              <a:tr h="632925">
                <a:tc>
                  <a:txBody>
                    <a:bodyPr/>
                    <a:lstStyle/>
                    <a:p>
                      <a:pPr indent="0" lvl="0" marL="0" rtl="0" algn="ctr">
                        <a:spcBef>
                          <a:spcPts val="0"/>
                        </a:spcBef>
                        <a:spcAft>
                          <a:spcPts val="0"/>
                        </a:spcAft>
                        <a:buNone/>
                      </a:pPr>
                      <a:r>
                        <a:rPr b="1" lang="en" sz="1600">
                          <a:latin typeface="Calibri"/>
                          <a:ea typeface="Calibri"/>
                          <a:cs typeface="Calibri"/>
                          <a:sym typeface="Calibri"/>
                        </a:rPr>
                        <a:t>Control</a:t>
                      </a:r>
                      <a:endParaRPr b="1" sz="16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lang="en" sz="1600">
                          <a:latin typeface="Calibri"/>
                          <a:ea typeface="Calibri"/>
                          <a:cs typeface="Calibri"/>
                          <a:sym typeface="Calibri"/>
                        </a:rPr>
                        <a:t>30</a:t>
                      </a:r>
                      <a:endParaRPr sz="16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lang="en" sz="1600">
                          <a:latin typeface="Calibri"/>
                          <a:ea typeface="Calibri"/>
                          <a:cs typeface="Calibri"/>
                          <a:sym typeface="Calibri"/>
                        </a:rPr>
                        <a:t>63</a:t>
                      </a:r>
                      <a:endParaRPr sz="1600">
                        <a:latin typeface="Calibri"/>
                        <a:ea typeface="Calibri"/>
                        <a:cs typeface="Calibri"/>
                        <a:sym typeface="Calibri"/>
                      </a:endParaRPr>
                    </a:p>
                  </a:txBody>
                  <a:tcPr marT="91425" marB="91425" marR="91425" marL="91425" anchor="ctr"/>
                </a:tc>
              </a:tr>
              <a:tr h="632925">
                <a:tc>
                  <a:txBody>
                    <a:bodyPr/>
                    <a:lstStyle/>
                    <a:p>
                      <a:pPr indent="0" lvl="0" marL="0" rtl="0" algn="ctr">
                        <a:spcBef>
                          <a:spcPts val="0"/>
                        </a:spcBef>
                        <a:spcAft>
                          <a:spcPts val="0"/>
                        </a:spcAft>
                        <a:buNone/>
                      </a:pPr>
                      <a:r>
                        <a:rPr b="1" lang="en" sz="1600">
                          <a:latin typeface="Calibri"/>
                          <a:ea typeface="Calibri"/>
                          <a:cs typeface="Calibri"/>
                          <a:sym typeface="Calibri"/>
                        </a:rPr>
                        <a:t>Kyphotic</a:t>
                      </a:r>
                      <a:endParaRPr b="1" sz="16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lang="en" sz="1600">
                          <a:latin typeface="Calibri"/>
                          <a:ea typeface="Calibri"/>
                          <a:cs typeface="Calibri"/>
                          <a:sym typeface="Calibri"/>
                        </a:rPr>
                        <a:t>23</a:t>
                      </a:r>
                      <a:endParaRPr sz="16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lang="en" sz="1600">
                          <a:latin typeface="Calibri"/>
                          <a:ea typeface="Calibri"/>
                          <a:cs typeface="Calibri"/>
                          <a:sym typeface="Calibri"/>
                        </a:rPr>
                        <a:t>42</a:t>
                      </a:r>
                      <a:endParaRPr sz="1600">
                        <a:latin typeface="Calibri"/>
                        <a:ea typeface="Calibri"/>
                        <a:cs typeface="Calibri"/>
                        <a:sym typeface="Calibri"/>
                      </a:endParaRPr>
                    </a:p>
                  </a:txBody>
                  <a:tcPr marT="91425" marB="91425" marR="91425" marL="91425" anchor="ctr"/>
                </a:tc>
              </a:tr>
            </a:tbl>
          </a:graphicData>
        </a:graphic>
      </p:graphicFrame>
      <p:sp>
        <p:nvSpPr>
          <p:cNvPr id="409" name="Google Shape;409;p43"/>
          <p:cNvSpPr txBox="1"/>
          <p:nvPr/>
        </p:nvSpPr>
        <p:spPr>
          <a:xfrm>
            <a:off x="5100150" y="2697163"/>
            <a:ext cx="2065200" cy="2154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*T15-L1 disc considered to be a lumbar disc</a:t>
            </a:r>
            <a:endParaRPr i="1" sz="600">
              <a:solidFill>
                <a:srgbClr val="FF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5" name="Google Shape;415;p44"/>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Disc</a:t>
            </a:r>
            <a:r>
              <a:rPr b="1" i="1" lang="en" sz="2700">
                <a:solidFill>
                  <a:schemeClr val="dk1"/>
                </a:solidFill>
                <a:latin typeface="Calibri"/>
                <a:ea typeface="Calibri"/>
                <a:cs typeface="Calibri"/>
                <a:sym typeface="Calibri"/>
              </a:rPr>
              <a:t> Wedging</a:t>
            </a:r>
            <a:endParaRPr b="0" i="1" sz="1400" u="none" cap="none" strike="noStrike">
              <a:solidFill>
                <a:schemeClr val="dk1"/>
              </a:solidFill>
              <a:latin typeface="Arial"/>
              <a:ea typeface="Arial"/>
              <a:cs typeface="Arial"/>
              <a:sym typeface="Arial"/>
            </a:endParaRPr>
          </a:p>
        </p:txBody>
      </p:sp>
      <p:sp>
        <p:nvSpPr>
          <p:cNvPr id="416" name="Google Shape;416;p44"/>
          <p:cNvSpPr txBox="1"/>
          <p:nvPr/>
        </p:nvSpPr>
        <p:spPr>
          <a:xfrm>
            <a:off x="146025" y="648825"/>
            <a:ext cx="67413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i="1" lang="en" sz="2000">
                <a:solidFill>
                  <a:schemeClr val="dk1"/>
                </a:solidFill>
                <a:highlight>
                  <a:srgbClr val="FFFF00"/>
                </a:highlight>
                <a:latin typeface="Calibri"/>
                <a:ea typeface="Calibri"/>
                <a:cs typeface="Calibri"/>
                <a:sym typeface="Calibri"/>
              </a:rPr>
              <a:t>Example normal plane distributions wrt to spinal location:</a:t>
            </a:r>
            <a:endParaRPr b="0" i="0" sz="2000" u="none" cap="none" strike="noStrike">
              <a:solidFill>
                <a:schemeClr val="dk1"/>
              </a:solidFill>
              <a:latin typeface="Calibri"/>
              <a:ea typeface="Calibri"/>
              <a:cs typeface="Calibri"/>
              <a:sym typeface="Calibri"/>
            </a:endParaRPr>
          </a:p>
        </p:txBody>
      </p:sp>
      <p:pic>
        <p:nvPicPr>
          <p:cNvPr id="417" name="Google Shape;417;p44"/>
          <p:cNvPicPr preferRelativeResize="0"/>
          <p:nvPr/>
        </p:nvPicPr>
        <p:blipFill>
          <a:blip r:embed="rId3">
            <a:alphaModFix/>
          </a:blip>
          <a:stretch>
            <a:fillRect/>
          </a:stretch>
        </p:blipFill>
        <p:spPr>
          <a:xfrm>
            <a:off x="5089700" y="1178325"/>
            <a:ext cx="3964966" cy="3812775"/>
          </a:xfrm>
          <a:prstGeom prst="rect">
            <a:avLst/>
          </a:prstGeom>
          <a:noFill/>
          <a:ln>
            <a:noFill/>
          </a:ln>
        </p:spPr>
      </p:pic>
      <p:pic>
        <p:nvPicPr>
          <p:cNvPr id="418" name="Google Shape;418;p44"/>
          <p:cNvPicPr preferRelativeResize="0"/>
          <p:nvPr/>
        </p:nvPicPr>
        <p:blipFill>
          <a:blip r:embed="rId4">
            <a:alphaModFix/>
          </a:blip>
          <a:stretch>
            <a:fillRect/>
          </a:stretch>
        </p:blipFill>
        <p:spPr>
          <a:xfrm>
            <a:off x="1097650" y="1178325"/>
            <a:ext cx="3882895" cy="3812775"/>
          </a:xfrm>
          <a:prstGeom prst="rect">
            <a:avLst/>
          </a:prstGeom>
          <a:noFill/>
          <a:ln>
            <a:noFill/>
          </a:ln>
        </p:spPr>
      </p:pic>
      <p:sp>
        <p:nvSpPr>
          <p:cNvPr id="419" name="Google Shape;419;p44"/>
          <p:cNvSpPr txBox="1"/>
          <p:nvPr/>
        </p:nvSpPr>
        <p:spPr>
          <a:xfrm>
            <a:off x="66350" y="2373697"/>
            <a:ext cx="922200" cy="15054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1" lang="en" sz="900">
                <a:solidFill>
                  <a:schemeClr val="dk1"/>
                </a:solidFill>
                <a:highlight>
                  <a:srgbClr val="00FF00"/>
                </a:highlight>
                <a:latin typeface="Calibri"/>
                <a:ea typeface="Calibri"/>
                <a:cs typeface="Calibri"/>
                <a:sym typeface="Calibri"/>
              </a:rPr>
              <a:t>Disc </a:t>
            </a:r>
            <a:r>
              <a:rPr b="1" i="1" lang="en" sz="900">
                <a:solidFill>
                  <a:schemeClr val="dk1"/>
                </a:solidFill>
                <a:highlight>
                  <a:srgbClr val="00FF00"/>
                </a:highlight>
                <a:latin typeface="Calibri"/>
                <a:ea typeface="Calibri"/>
                <a:cs typeface="Calibri"/>
                <a:sym typeface="Calibri"/>
              </a:rPr>
              <a:t> wedging</a:t>
            </a:r>
            <a:r>
              <a:rPr i="1" lang="en" sz="900">
                <a:solidFill>
                  <a:schemeClr val="dk1"/>
                </a:solidFill>
                <a:latin typeface="Calibri"/>
                <a:ea typeface="Calibri"/>
                <a:cs typeface="Calibri"/>
                <a:sym typeface="Calibri"/>
              </a:rPr>
              <a:t> used same (opposite) normal vectors as computed from the VB wedging, but with adjusted indexing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5"/>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5" name="Google Shape;425;p45"/>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 </a:t>
            </a:r>
            <a:r>
              <a:rPr b="1" i="1" lang="en" sz="2700">
                <a:solidFill>
                  <a:schemeClr val="dk1"/>
                </a:solidFill>
                <a:latin typeface="Calibri"/>
                <a:ea typeface="Calibri"/>
                <a:cs typeface="Calibri"/>
                <a:sym typeface="Calibri"/>
              </a:rPr>
              <a:t>Disc CSA Measurements</a:t>
            </a:r>
            <a:endParaRPr b="1" i="1" sz="1400" u="none" cap="none" strike="noStrike">
              <a:solidFill>
                <a:schemeClr val="dk1"/>
              </a:solidFill>
            </a:endParaRPr>
          </a:p>
        </p:txBody>
      </p:sp>
      <p:pic>
        <p:nvPicPr>
          <p:cNvPr id="426" name="Google Shape;426;p45"/>
          <p:cNvPicPr preferRelativeResize="0"/>
          <p:nvPr/>
        </p:nvPicPr>
        <p:blipFill>
          <a:blip r:embed="rId3">
            <a:alphaModFix/>
          </a:blip>
          <a:stretch>
            <a:fillRect/>
          </a:stretch>
        </p:blipFill>
        <p:spPr>
          <a:xfrm>
            <a:off x="1509550" y="759285"/>
            <a:ext cx="6124995" cy="42318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6"/>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2" name="Google Shape;432;p46"/>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 </a:t>
            </a:r>
            <a:r>
              <a:rPr b="1" i="1" lang="en" sz="2700">
                <a:solidFill>
                  <a:schemeClr val="dk1"/>
                </a:solidFill>
                <a:latin typeface="Calibri"/>
                <a:ea typeface="Calibri"/>
                <a:cs typeface="Calibri"/>
                <a:sym typeface="Calibri"/>
              </a:rPr>
              <a:t>Disc CSA Measurements</a:t>
            </a:r>
            <a:endParaRPr b="1" i="1" sz="1400" u="none" cap="none" strike="noStrike">
              <a:solidFill>
                <a:schemeClr val="dk1"/>
              </a:solidFill>
            </a:endParaRPr>
          </a:p>
        </p:txBody>
      </p:sp>
      <p:pic>
        <p:nvPicPr>
          <p:cNvPr id="433" name="Google Shape;433;p46"/>
          <p:cNvPicPr preferRelativeResize="0"/>
          <p:nvPr/>
        </p:nvPicPr>
        <p:blipFill>
          <a:blip r:embed="rId3">
            <a:alphaModFix/>
          </a:blip>
          <a:stretch>
            <a:fillRect/>
          </a:stretch>
        </p:blipFill>
        <p:spPr>
          <a:xfrm>
            <a:off x="1092913" y="700575"/>
            <a:ext cx="6958276" cy="43025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7"/>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9" name="Google Shape;439;p47"/>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Disc </a:t>
            </a:r>
            <a:r>
              <a:rPr b="1" i="1" lang="en" sz="2700">
                <a:solidFill>
                  <a:schemeClr val="dk1"/>
                </a:solidFill>
                <a:latin typeface="Calibri"/>
                <a:ea typeface="Calibri"/>
                <a:cs typeface="Calibri"/>
                <a:sym typeface="Calibri"/>
              </a:rPr>
              <a:t>Cross Sectional Area</a:t>
            </a:r>
            <a:endParaRPr b="0" i="1" sz="1400" u="none" cap="none" strike="noStrike">
              <a:solidFill>
                <a:schemeClr val="dk1"/>
              </a:solidFill>
              <a:latin typeface="Arial"/>
              <a:ea typeface="Arial"/>
              <a:cs typeface="Arial"/>
              <a:sym typeface="Arial"/>
            </a:endParaRPr>
          </a:p>
        </p:txBody>
      </p:sp>
      <p:sp>
        <p:nvSpPr>
          <p:cNvPr id="440" name="Google Shape;440;p47"/>
          <p:cNvSpPr txBox="1"/>
          <p:nvPr/>
        </p:nvSpPr>
        <p:spPr>
          <a:xfrm>
            <a:off x="6950425" y="40138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grpSp>
        <p:nvGrpSpPr>
          <p:cNvPr id="441" name="Google Shape;441;p47"/>
          <p:cNvGrpSpPr/>
          <p:nvPr/>
        </p:nvGrpSpPr>
        <p:grpSpPr>
          <a:xfrm>
            <a:off x="2913675" y="4833840"/>
            <a:ext cx="1579802" cy="207685"/>
            <a:chOff x="6611675" y="3032215"/>
            <a:chExt cx="1579802" cy="207685"/>
          </a:xfrm>
        </p:grpSpPr>
        <p:cxnSp>
          <p:nvCxnSpPr>
            <p:cNvPr id="442" name="Google Shape;442;p47"/>
            <p:cNvCxnSpPr/>
            <p:nvPr/>
          </p:nvCxnSpPr>
          <p:spPr>
            <a:xfrm>
              <a:off x="6753950" y="3238700"/>
              <a:ext cx="1309800" cy="1200"/>
            </a:xfrm>
            <a:prstGeom prst="straightConnector1">
              <a:avLst/>
            </a:prstGeom>
            <a:noFill/>
            <a:ln cap="flat" cmpd="sng" w="9525">
              <a:solidFill>
                <a:schemeClr val="dk2"/>
              </a:solidFill>
              <a:prstDash val="solid"/>
              <a:round/>
              <a:headEnd len="med" w="med" type="triangle"/>
              <a:tailEnd len="med" w="med" type="triangle"/>
            </a:ln>
          </p:spPr>
        </p:cxnSp>
        <p:sp>
          <p:nvSpPr>
            <p:cNvPr id="443" name="Google Shape;443;p47"/>
            <p:cNvSpPr txBox="1"/>
            <p:nvPr/>
          </p:nvSpPr>
          <p:spPr>
            <a:xfrm>
              <a:off x="6611675" y="3032225"/>
              <a:ext cx="6240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Inferior</a:t>
              </a:r>
              <a:endParaRPr i="1" sz="700">
                <a:latin typeface="Calibri"/>
                <a:ea typeface="Calibri"/>
                <a:cs typeface="Calibri"/>
                <a:sym typeface="Calibri"/>
              </a:endParaRPr>
            </a:p>
          </p:txBody>
        </p:sp>
        <p:sp>
          <p:nvSpPr>
            <p:cNvPr id="444" name="Google Shape;444;p47"/>
            <p:cNvSpPr txBox="1"/>
            <p:nvPr/>
          </p:nvSpPr>
          <p:spPr>
            <a:xfrm>
              <a:off x="7602277" y="3032215"/>
              <a:ext cx="5892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Superior</a:t>
              </a:r>
              <a:endParaRPr i="1" sz="700">
                <a:latin typeface="Calibri"/>
                <a:ea typeface="Calibri"/>
                <a:cs typeface="Calibri"/>
                <a:sym typeface="Calibri"/>
              </a:endParaRPr>
            </a:p>
          </p:txBody>
        </p:sp>
      </p:grpSp>
      <p:sp>
        <p:nvSpPr>
          <p:cNvPr id="445" name="Google Shape;445;p47"/>
          <p:cNvSpPr txBox="1"/>
          <p:nvPr/>
        </p:nvSpPr>
        <p:spPr>
          <a:xfrm>
            <a:off x="6950425" y="1779100"/>
            <a:ext cx="19581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b="1"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Unequal variance</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one-directional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Normally distributed</a:t>
            </a:r>
            <a:endParaRPr sz="1100">
              <a:solidFill>
                <a:schemeClr val="dk1"/>
              </a:solidFill>
              <a:latin typeface="Calibri"/>
              <a:ea typeface="Calibri"/>
              <a:cs typeface="Calibri"/>
              <a:sym typeface="Calibri"/>
            </a:endParaRPr>
          </a:p>
        </p:txBody>
      </p:sp>
      <p:pic>
        <p:nvPicPr>
          <p:cNvPr id="446" name="Google Shape;446;p47" title="disccsa.png"/>
          <p:cNvPicPr preferRelativeResize="0"/>
          <p:nvPr/>
        </p:nvPicPr>
        <p:blipFill rotWithShape="1">
          <a:blip r:embed="rId3">
            <a:alphaModFix/>
          </a:blip>
          <a:srcRect b="0" l="5720" r="6683" t="0"/>
          <a:stretch/>
        </p:blipFill>
        <p:spPr>
          <a:xfrm>
            <a:off x="613000" y="719025"/>
            <a:ext cx="6337425" cy="41148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8"/>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2" name="Google Shape;452;p48"/>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Disc </a:t>
            </a:r>
            <a:r>
              <a:rPr b="1" i="1" lang="en" sz="2700">
                <a:solidFill>
                  <a:schemeClr val="dk1"/>
                </a:solidFill>
                <a:latin typeface="Calibri"/>
                <a:ea typeface="Calibri"/>
                <a:cs typeface="Calibri"/>
                <a:sym typeface="Calibri"/>
              </a:rPr>
              <a:t>AP Height</a:t>
            </a:r>
            <a:endParaRPr b="0" i="1" sz="1400" u="none" cap="none" strike="noStrike">
              <a:solidFill>
                <a:schemeClr val="dk1"/>
              </a:solidFill>
              <a:latin typeface="Arial"/>
              <a:ea typeface="Arial"/>
              <a:cs typeface="Arial"/>
              <a:sym typeface="Arial"/>
            </a:endParaRPr>
          </a:p>
        </p:txBody>
      </p:sp>
      <p:sp>
        <p:nvSpPr>
          <p:cNvPr id="453" name="Google Shape;453;p48"/>
          <p:cNvSpPr txBox="1"/>
          <p:nvPr/>
        </p:nvSpPr>
        <p:spPr>
          <a:xfrm>
            <a:off x="6950425" y="40138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grpSp>
        <p:nvGrpSpPr>
          <p:cNvPr id="454" name="Google Shape;454;p48"/>
          <p:cNvGrpSpPr/>
          <p:nvPr/>
        </p:nvGrpSpPr>
        <p:grpSpPr>
          <a:xfrm>
            <a:off x="2913675" y="4833840"/>
            <a:ext cx="1579802" cy="207685"/>
            <a:chOff x="6611675" y="3032215"/>
            <a:chExt cx="1579802" cy="207685"/>
          </a:xfrm>
        </p:grpSpPr>
        <p:cxnSp>
          <p:nvCxnSpPr>
            <p:cNvPr id="455" name="Google Shape;455;p48"/>
            <p:cNvCxnSpPr/>
            <p:nvPr/>
          </p:nvCxnSpPr>
          <p:spPr>
            <a:xfrm>
              <a:off x="6753950" y="3238700"/>
              <a:ext cx="1309800" cy="1200"/>
            </a:xfrm>
            <a:prstGeom prst="straightConnector1">
              <a:avLst/>
            </a:prstGeom>
            <a:noFill/>
            <a:ln cap="flat" cmpd="sng" w="9525">
              <a:solidFill>
                <a:schemeClr val="dk2"/>
              </a:solidFill>
              <a:prstDash val="solid"/>
              <a:round/>
              <a:headEnd len="med" w="med" type="triangle"/>
              <a:tailEnd len="med" w="med" type="triangle"/>
            </a:ln>
          </p:spPr>
        </p:cxnSp>
        <p:sp>
          <p:nvSpPr>
            <p:cNvPr id="456" name="Google Shape;456;p48"/>
            <p:cNvSpPr txBox="1"/>
            <p:nvPr/>
          </p:nvSpPr>
          <p:spPr>
            <a:xfrm>
              <a:off x="6611675" y="3032225"/>
              <a:ext cx="6240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Posterior</a:t>
              </a:r>
              <a:endParaRPr i="1" sz="700">
                <a:latin typeface="Calibri"/>
                <a:ea typeface="Calibri"/>
                <a:cs typeface="Calibri"/>
                <a:sym typeface="Calibri"/>
              </a:endParaRPr>
            </a:p>
          </p:txBody>
        </p:sp>
        <p:sp>
          <p:nvSpPr>
            <p:cNvPr id="457" name="Google Shape;457;p48"/>
            <p:cNvSpPr txBox="1"/>
            <p:nvPr/>
          </p:nvSpPr>
          <p:spPr>
            <a:xfrm>
              <a:off x="7602277" y="3032215"/>
              <a:ext cx="5892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700">
                  <a:solidFill>
                    <a:schemeClr val="dk1"/>
                  </a:solidFill>
                  <a:latin typeface="Calibri"/>
                  <a:ea typeface="Calibri"/>
                  <a:cs typeface="Calibri"/>
                  <a:sym typeface="Calibri"/>
                </a:rPr>
                <a:t>Anterior</a:t>
              </a:r>
              <a:endParaRPr i="1" sz="700">
                <a:latin typeface="Calibri"/>
                <a:ea typeface="Calibri"/>
                <a:cs typeface="Calibri"/>
                <a:sym typeface="Calibri"/>
              </a:endParaRPr>
            </a:p>
          </p:txBody>
        </p:sp>
      </p:grpSp>
      <p:sp>
        <p:nvSpPr>
          <p:cNvPr id="458" name="Google Shape;458;p48"/>
          <p:cNvSpPr txBox="1"/>
          <p:nvPr/>
        </p:nvSpPr>
        <p:spPr>
          <a:xfrm>
            <a:off x="6950425" y="1779100"/>
            <a:ext cx="19581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b="1"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Unequal variance</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one-directional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Normally distributed</a:t>
            </a:r>
            <a:endParaRPr sz="1100">
              <a:solidFill>
                <a:schemeClr val="dk1"/>
              </a:solidFill>
              <a:latin typeface="Calibri"/>
              <a:ea typeface="Calibri"/>
              <a:cs typeface="Calibri"/>
              <a:sym typeface="Calibri"/>
            </a:endParaRPr>
          </a:p>
        </p:txBody>
      </p:sp>
      <p:pic>
        <p:nvPicPr>
          <p:cNvPr id="459" name="Google Shape;459;p48" title="discheight.png"/>
          <p:cNvPicPr preferRelativeResize="0"/>
          <p:nvPr/>
        </p:nvPicPr>
        <p:blipFill rotWithShape="1">
          <a:blip r:embed="rId3">
            <a:alphaModFix/>
          </a:blip>
          <a:srcRect b="0" l="0" r="5222" t="0"/>
          <a:stretch/>
        </p:blipFill>
        <p:spPr>
          <a:xfrm>
            <a:off x="123175" y="741725"/>
            <a:ext cx="6825376" cy="4092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49" title="discwedging.png"/>
          <p:cNvPicPr preferRelativeResize="0"/>
          <p:nvPr/>
        </p:nvPicPr>
        <p:blipFill rotWithShape="1">
          <a:blip r:embed="rId3">
            <a:alphaModFix/>
          </a:blip>
          <a:srcRect b="0" l="7900" r="7875" t="0"/>
          <a:stretch/>
        </p:blipFill>
        <p:spPr>
          <a:xfrm>
            <a:off x="128600" y="936378"/>
            <a:ext cx="6574950" cy="3961647"/>
          </a:xfrm>
          <a:prstGeom prst="rect">
            <a:avLst/>
          </a:prstGeom>
          <a:noFill/>
          <a:ln>
            <a:noFill/>
          </a:ln>
        </p:spPr>
      </p:pic>
      <p:sp>
        <p:nvSpPr>
          <p:cNvPr id="465" name="Google Shape;465;p49"/>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6" name="Google Shape;466;p49"/>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Disc</a:t>
            </a:r>
            <a:r>
              <a:rPr b="1" i="1" lang="en" sz="2700">
                <a:solidFill>
                  <a:schemeClr val="dk1"/>
                </a:solidFill>
                <a:latin typeface="Calibri"/>
                <a:ea typeface="Calibri"/>
                <a:cs typeface="Calibri"/>
                <a:sym typeface="Calibri"/>
              </a:rPr>
              <a:t> Wedging</a:t>
            </a:r>
            <a:endParaRPr b="0" i="1" sz="1400" u="none" cap="none" strike="noStrike">
              <a:solidFill>
                <a:schemeClr val="dk1"/>
              </a:solidFill>
              <a:latin typeface="Arial"/>
              <a:ea typeface="Arial"/>
              <a:cs typeface="Arial"/>
              <a:sym typeface="Arial"/>
            </a:endParaRPr>
          </a:p>
        </p:txBody>
      </p:sp>
      <p:sp>
        <p:nvSpPr>
          <p:cNvPr id="467" name="Google Shape;467;p49"/>
          <p:cNvSpPr txBox="1"/>
          <p:nvPr/>
        </p:nvSpPr>
        <p:spPr>
          <a:xfrm>
            <a:off x="6735800" y="40725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sp>
        <p:nvSpPr>
          <p:cNvPr id="468" name="Google Shape;468;p49"/>
          <p:cNvSpPr txBox="1"/>
          <p:nvPr/>
        </p:nvSpPr>
        <p:spPr>
          <a:xfrm>
            <a:off x="6703550" y="1837550"/>
            <a:ext cx="21297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non-parametric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two-directional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Non-gaussian distribution</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50" title="discvol.png"/>
          <p:cNvPicPr preferRelativeResize="0"/>
          <p:nvPr/>
        </p:nvPicPr>
        <p:blipFill>
          <a:blip r:embed="rId3">
            <a:alphaModFix/>
          </a:blip>
          <a:stretch>
            <a:fillRect/>
          </a:stretch>
        </p:blipFill>
        <p:spPr>
          <a:xfrm>
            <a:off x="128600" y="782650"/>
            <a:ext cx="6953450" cy="4082800"/>
          </a:xfrm>
          <a:prstGeom prst="rect">
            <a:avLst/>
          </a:prstGeom>
          <a:noFill/>
          <a:ln>
            <a:noFill/>
          </a:ln>
        </p:spPr>
      </p:pic>
      <p:sp>
        <p:nvSpPr>
          <p:cNvPr id="474" name="Google Shape;474;p50"/>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5" name="Google Shape;475;p50"/>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Disc Volume</a:t>
            </a:r>
            <a:endParaRPr b="0" i="1" sz="1400" u="none" cap="none" strike="noStrike">
              <a:solidFill>
                <a:schemeClr val="dk1"/>
              </a:solidFill>
              <a:latin typeface="Arial"/>
              <a:ea typeface="Arial"/>
              <a:cs typeface="Arial"/>
              <a:sym typeface="Arial"/>
            </a:endParaRPr>
          </a:p>
        </p:txBody>
      </p:sp>
      <p:sp>
        <p:nvSpPr>
          <p:cNvPr id="476" name="Google Shape;476;p50"/>
          <p:cNvSpPr txBox="1"/>
          <p:nvPr/>
        </p:nvSpPr>
        <p:spPr>
          <a:xfrm>
            <a:off x="6735800" y="40725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sp>
        <p:nvSpPr>
          <p:cNvPr id="477" name="Google Shape;477;p50"/>
          <p:cNvSpPr txBox="1"/>
          <p:nvPr/>
        </p:nvSpPr>
        <p:spPr>
          <a:xfrm>
            <a:off x="6703550" y="1837550"/>
            <a:ext cx="21297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non-parametric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two-directional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Non-gaussian distribution</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1" title="discsa.png"/>
          <p:cNvPicPr preferRelativeResize="0"/>
          <p:nvPr/>
        </p:nvPicPr>
        <p:blipFill>
          <a:blip r:embed="rId3">
            <a:alphaModFix/>
          </a:blip>
          <a:stretch>
            <a:fillRect/>
          </a:stretch>
        </p:blipFill>
        <p:spPr>
          <a:xfrm>
            <a:off x="224150" y="803276"/>
            <a:ext cx="6937400" cy="4047450"/>
          </a:xfrm>
          <a:prstGeom prst="rect">
            <a:avLst/>
          </a:prstGeom>
          <a:noFill/>
          <a:ln>
            <a:noFill/>
          </a:ln>
        </p:spPr>
      </p:pic>
      <p:sp>
        <p:nvSpPr>
          <p:cNvPr id="483" name="Google Shape;483;p51"/>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4" name="Google Shape;484;p51"/>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Summary Statistics and Test: </a:t>
            </a:r>
            <a:r>
              <a:rPr b="1" i="1" lang="en" sz="2700">
                <a:solidFill>
                  <a:schemeClr val="dk1"/>
                </a:solidFill>
                <a:latin typeface="Calibri"/>
                <a:ea typeface="Calibri"/>
                <a:cs typeface="Calibri"/>
                <a:sym typeface="Calibri"/>
              </a:rPr>
              <a:t>Disc Total Surface Area</a:t>
            </a:r>
            <a:endParaRPr b="0" i="1" sz="1400" u="none" cap="none" strike="noStrike">
              <a:solidFill>
                <a:schemeClr val="dk1"/>
              </a:solidFill>
              <a:latin typeface="Arial"/>
              <a:ea typeface="Arial"/>
              <a:cs typeface="Arial"/>
              <a:sym typeface="Arial"/>
            </a:endParaRPr>
          </a:p>
        </p:txBody>
      </p:sp>
      <p:sp>
        <p:nvSpPr>
          <p:cNvPr id="485" name="Google Shape;485;p51"/>
          <p:cNvSpPr txBox="1"/>
          <p:nvPr/>
        </p:nvSpPr>
        <p:spPr>
          <a:xfrm>
            <a:off x="6735800" y="4072550"/>
            <a:ext cx="2065200" cy="716700"/>
          </a:xfrm>
          <a:prstGeom prst="rect">
            <a:avLst/>
          </a:prstGeom>
          <a:noFill/>
          <a:ln>
            <a:noFill/>
          </a:ln>
        </p:spPr>
        <p:txBody>
          <a:bodyPr anchorCtr="0" anchor="t" bIns="45700" lIns="91425" spcFirstLastPara="1" rIns="91425" wrap="square" tIns="45700">
            <a:spAutoFit/>
          </a:bodyPr>
          <a:lstStyle/>
          <a:p>
            <a:pPr indent="0" lvl="0" marL="0" rtl="0" algn="ctr">
              <a:lnSpc>
                <a:spcPct val="135714"/>
              </a:lnSpc>
              <a:spcBef>
                <a:spcPts val="0"/>
              </a:spcBef>
              <a:spcAft>
                <a:spcPts val="0"/>
              </a:spcAft>
              <a:buNone/>
            </a:pPr>
            <a:r>
              <a:rPr lang="en" sz="800">
                <a:solidFill>
                  <a:srgbClr val="FF0000"/>
                </a:solidFill>
                <a:latin typeface="Calibri"/>
                <a:ea typeface="Calibri"/>
                <a:cs typeface="Calibri"/>
                <a:sym typeface="Calibri"/>
              </a:rPr>
              <a:t>*p-value indicates the probability that smooth, random continua would produce a supra-threshold cluster as broad as the observed cluster</a:t>
            </a:r>
            <a:endParaRPr i="1" sz="600">
              <a:solidFill>
                <a:srgbClr val="FF0000"/>
              </a:solidFill>
              <a:latin typeface="Calibri"/>
              <a:ea typeface="Calibri"/>
              <a:cs typeface="Calibri"/>
              <a:sym typeface="Calibri"/>
            </a:endParaRPr>
          </a:p>
        </p:txBody>
      </p:sp>
      <p:sp>
        <p:nvSpPr>
          <p:cNvPr id="486" name="Google Shape;486;p51"/>
          <p:cNvSpPr txBox="1"/>
          <p:nvPr/>
        </p:nvSpPr>
        <p:spPr>
          <a:xfrm>
            <a:off x="6703550" y="1837550"/>
            <a:ext cx="2129700" cy="1624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 sz="1100">
                <a:solidFill>
                  <a:schemeClr val="dk1"/>
                </a:solidFill>
                <a:latin typeface="Calibri"/>
                <a:ea typeface="Calibri"/>
                <a:cs typeface="Calibri"/>
                <a:sym typeface="Calibri"/>
              </a:rPr>
              <a:t>Statistical test method: 1D continuous two-sample, non-parametric t-test</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i="1"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1" lang="en" sz="1100">
                <a:solidFill>
                  <a:schemeClr val="dk1"/>
                </a:solidFill>
                <a:latin typeface="Calibri"/>
                <a:ea typeface="Calibri"/>
                <a:cs typeface="Calibri"/>
                <a:sym typeface="Calibri"/>
              </a:rPr>
              <a:t>Assumptions</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Hypothesis is two-directional</a:t>
            </a:r>
            <a:endParaRPr sz="1100">
              <a:solidFill>
                <a:schemeClr val="dk1"/>
              </a:solidFill>
              <a:latin typeface="Calibri"/>
              <a:ea typeface="Calibri"/>
              <a:cs typeface="Calibri"/>
              <a:sym typeface="Calibri"/>
            </a:endParaRPr>
          </a:p>
          <a:p>
            <a:pPr indent="-298450" lvl="0" marL="457200" marR="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Non-gaussian distribution</a:t>
            </a:r>
            <a:endParaRPr sz="1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 name="Google Shape;104;p16"/>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 name="Google Shape;105;p16"/>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Area Measurement Procedure Animation</a:t>
            </a:r>
            <a:endParaRPr b="1" sz="1400" u="none" cap="none" strike="noStrike">
              <a:solidFill>
                <a:schemeClr val="dk1"/>
              </a:solidFill>
            </a:endParaRPr>
          </a:p>
        </p:txBody>
      </p:sp>
      <p:sp>
        <p:nvSpPr>
          <p:cNvPr id="106" name="Google Shape;106;p16"/>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7" name="Google Shape;107;p16" title="area_measurement.gif"/>
          <p:cNvPicPr preferRelativeResize="0"/>
          <p:nvPr/>
        </p:nvPicPr>
        <p:blipFill rotWithShape="1">
          <a:blip r:embed="rId3">
            <a:alphaModFix/>
          </a:blip>
          <a:srcRect b="0" l="7851" r="5485" t="0"/>
          <a:stretch/>
        </p:blipFill>
        <p:spPr>
          <a:xfrm>
            <a:off x="1928100" y="759275"/>
            <a:ext cx="5261150" cy="37208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2"/>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2" name="Google Shape;492;p52"/>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3" name="Google Shape;493;p52"/>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Geometry Statistics Summary</a:t>
            </a:r>
            <a:endParaRPr b="0" sz="1400" u="none" cap="none" strike="noStrike">
              <a:solidFill>
                <a:schemeClr val="dk1"/>
              </a:solidFill>
              <a:latin typeface="Arial"/>
              <a:ea typeface="Arial"/>
              <a:cs typeface="Arial"/>
              <a:sym typeface="Arial"/>
            </a:endParaRPr>
          </a:p>
        </p:txBody>
      </p:sp>
      <p:sp>
        <p:nvSpPr>
          <p:cNvPr id="494" name="Google Shape;494;p52"/>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5" name="Google Shape;495;p52"/>
          <p:cNvSpPr txBox="1"/>
          <p:nvPr/>
        </p:nvSpPr>
        <p:spPr>
          <a:xfrm>
            <a:off x="146025" y="648813"/>
            <a:ext cx="40815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i="1" lang="en" sz="2000">
                <a:solidFill>
                  <a:schemeClr val="dk1"/>
                </a:solidFill>
                <a:highlight>
                  <a:srgbClr val="FFFF00"/>
                </a:highlight>
                <a:latin typeface="Calibri"/>
                <a:ea typeface="Calibri"/>
                <a:cs typeface="Calibri"/>
                <a:sym typeface="Calibri"/>
              </a:rPr>
              <a:t>Control VS Kyphotic:</a:t>
            </a:r>
            <a:endParaRPr b="0" i="0" sz="2000" u="none" cap="none" strike="noStrike">
              <a:solidFill>
                <a:schemeClr val="dk1"/>
              </a:solidFill>
              <a:latin typeface="Calibri"/>
              <a:ea typeface="Calibri"/>
              <a:cs typeface="Calibri"/>
              <a:sym typeface="Calibri"/>
            </a:endParaRPr>
          </a:p>
        </p:txBody>
      </p:sp>
      <p:graphicFrame>
        <p:nvGraphicFramePr>
          <p:cNvPr id="496" name="Google Shape;496;p52"/>
          <p:cNvGraphicFramePr/>
          <p:nvPr/>
        </p:nvGraphicFramePr>
        <p:xfrm>
          <a:off x="189188" y="1092845"/>
          <a:ext cx="3000000" cy="3000000"/>
        </p:xfrm>
        <a:graphic>
          <a:graphicData uri="http://schemas.openxmlformats.org/drawingml/2006/table">
            <a:tbl>
              <a:tblPr>
                <a:noFill/>
                <a:tableStyleId>{9761DFEF-4108-48E2-A259-0F0B2A3037F7}</a:tableStyleId>
              </a:tblPr>
              <a:tblGrid>
                <a:gridCol w="2921875"/>
                <a:gridCol w="2921875"/>
                <a:gridCol w="2921875"/>
              </a:tblGrid>
              <a:tr h="381000">
                <a:tc>
                  <a:txBody>
                    <a:bodyPr/>
                    <a:lstStyle/>
                    <a:p>
                      <a:pPr indent="0" lvl="0" marL="0" rtl="0" algn="l">
                        <a:spcBef>
                          <a:spcPts val="0"/>
                        </a:spcBef>
                        <a:spcAft>
                          <a:spcPts val="0"/>
                        </a:spcAft>
                        <a:buNone/>
                      </a:pPr>
                      <a:r>
                        <a:rPr b="1" lang="en"/>
                        <a:t>Significance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n">
                          <a:solidFill>
                            <a:schemeClr val="dk1"/>
                          </a:solidFill>
                        </a:rPr>
                        <a:t>Mixed/marginal significance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rPr>
                        <a:t>Insignifiance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0000"/>
                    </a:solidFill>
                  </a:tcPr>
                </a:tc>
              </a:tr>
              <a:tr h="381000">
                <a:tc>
                  <a:txBody>
                    <a:bodyPr/>
                    <a:lstStyle/>
                    <a:p>
                      <a:pPr indent="0" lvl="0" marL="0" rtl="0" algn="l">
                        <a:spcBef>
                          <a:spcPts val="0"/>
                        </a:spcBef>
                        <a:spcAft>
                          <a:spcPts val="0"/>
                        </a:spcAft>
                        <a:buNone/>
                      </a:pPr>
                      <a:r>
                        <a:rPr i="1" lang="en"/>
                        <a:t>CSA, height, AP + lateral width</a:t>
                      </a:r>
                      <a:endParaRPr i="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i="1" lang="en">
                          <a:solidFill>
                            <a:schemeClr val="dk1"/>
                          </a:solidFill>
                        </a:rPr>
                        <a:t>Volume, total surface area, AP height ratio, vertebral wedging</a:t>
                      </a:r>
                      <a:endParaRPr i="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i="1" lang="en">
                          <a:solidFill>
                            <a:schemeClr val="dk1"/>
                          </a:solidFill>
                        </a:rPr>
                        <a:t>Inferior and superior surface area, LR height ratio, disc wedging</a:t>
                      </a:r>
                      <a:endParaRPr i="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97" name="Google Shape;497;p52"/>
          <p:cNvSpPr txBox="1"/>
          <p:nvPr/>
        </p:nvSpPr>
        <p:spPr>
          <a:xfrm>
            <a:off x="282925" y="2115571"/>
            <a:ext cx="8551500" cy="25383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
                <a:latin typeface="Calibri"/>
                <a:ea typeface="Calibri"/>
                <a:cs typeface="Calibri"/>
                <a:sym typeface="Calibri"/>
              </a:rPr>
              <a:t>Reflections:</a:t>
            </a:r>
            <a:endParaRPr b="1">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i="1" lang="en">
                <a:solidFill>
                  <a:schemeClr val="dk1"/>
                </a:solidFill>
                <a:latin typeface="Calibri"/>
                <a:ea typeface="Calibri"/>
                <a:cs typeface="Calibri"/>
                <a:sym typeface="Calibri"/>
              </a:rPr>
              <a:t>Control </a:t>
            </a:r>
            <a:r>
              <a:rPr lang="en">
                <a:solidFill>
                  <a:schemeClr val="dk1"/>
                </a:solidFill>
                <a:latin typeface="Calibri"/>
                <a:ea typeface="Calibri"/>
                <a:cs typeface="Calibri"/>
                <a:sym typeface="Calibri"/>
              </a:rPr>
              <a:t>vertebrae are </a:t>
            </a:r>
            <a:r>
              <a:rPr b="1" lang="en">
                <a:solidFill>
                  <a:schemeClr val="dk1"/>
                </a:solidFill>
                <a:latin typeface="Calibri"/>
                <a:ea typeface="Calibri"/>
                <a:cs typeface="Calibri"/>
                <a:sym typeface="Calibri"/>
              </a:rPr>
              <a:t>higher in CSA and height</a:t>
            </a:r>
            <a:r>
              <a:rPr lang="en">
                <a:solidFill>
                  <a:schemeClr val="dk1"/>
                </a:solidFill>
                <a:latin typeface="Calibri"/>
                <a:ea typeface="Calibri"/>
                <a:cs typeface="Calibri"/>
                <a:sym typeface="Calibri"/>
              </a:rPr>
              <a:t> than </a:t>
            </a:r>
            <a:r>
              <a:rPr i="1" lang="en">
                <a:solidFill>
                  <a:schemeClr val="dk1"/>
                </a:solidFill>
                <a:latin typeface="Calibri"/>
                <a:ea typeface="Calibri"/>
                <a:cs typeface="Calibri"/>
                <a:sym typeface="Calibri"/>
              </a:rPr>
              <a:t>kyphotic </a:t>
            </a:r>
            <a:r>
              <a:rPr lang="en">
                <a:solidFill>
                  <a:schemeClr val="dk1"/>
                </a:solidFill>
                <a:latin typeface="Calibri"/>
                <a:ea typeface="Calibri"/>
                <a:cs typeface="Calibri"/>
                <a:sym typeface="Calibri"/>
              </a:rPr>
              <a:t>vertebrae, but control disc are only </a:t>
            </a:r>
            <a:r>
              <a:rPr b="1" lang="en">
                <a:solidFill>
                  <a:schemeClr val="dk1"/>
                </a:solidFill>
                <a:latin typeface="Calibri"/>
                <a:ea typeface="Calibri"/>
                <a:cs typeface="Calibri"/>
                <a:sym typeface="Calibri"/>
              </a:rPr>
              <a:t>thicker </a:t>
            </a:r>
            <a:r>
              <a:rPr lang="en">
                <a:solidFill>
                  <a:schemeClr val="dk1"/>
                </a:solidFill>
                <a:latin typeface="Calibri"/>
                <a:ea typeface="Calibri"/>
                <a:cs typeface="Calibri"/>
                <a:sym typeface="Calibri"/>
              </a:rPr>
              <a:t>than kyphotic disc (no height differences)</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Disc shape is not altered by kyphosis (observed by comparing inferior + superior surface areas of vertebrae)</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Kyphosis is a anterior-posterior phenomena → potential AP height ratio significance</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Vertebral wedging more significant than disc wedging</a:t>
            </a:r>
            <a:endParaRPr b="1">
              <a:solidFill>
                <a:schemeClr val="dk1"/>
              </a:solidFill>
              <a:latin typeface="Calibri"/>
              <a:ea typeface="Calibri"/>
              <a:cs typeface="Calibri"/>
              <a:sym typeface="Calibri"/>
            </a:endParaRPr>
          </a:p>
          <a:p>
            <a:pPr indent="-317500" lvl="1" marL="9144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Relative contribution of vertebra + disc wedging wrt time of diagnosis has been discussed extensively in </a:t>
            </a:r>
            <a:r>
              <a:rPr lang="en" u="sng">
                <a:solidFill>
                  <a:schemeClr val="hlink"/>
                </a:solidFill>
                <a:latin typeface="Calibri"/>
                <a:ea typeface="Calibri"/>
                <a:cs typeface="Calibri"/>
                <a:sym typeface="Calibri"/>
                <a:hlinkClick r:id="rId3"/>
              </a:rPr>
              <a:t>Stokes et al. 2001</a:t>
            </a:r>
            <a:r>
              <a:rPr lang="en">
                <a:solidFill>
                  <a:schemeClr val="dk1"/>
                </a:solidFill>
                <a:latin typeface="Calibri"/>
                <a:ea typeface="Calibri"/>
                <a:cs typeface="Calibri"/>
                <a:sym typeface="Calibri"/>
              </a:rPr>
              <a:t>, </a:t>
            </a:r>
            <a:r>
              <a:rPr lang="en" u="sng">
                <a:solidFill>
                  <a:schemeClr val="hlink"/>
                </a:solidFill>
                <a:latin typeface="Calibri"/>
                <a:ea typeface="Calibri"/>
                <a:cs typeface="Calibri"/>
                <a:sym typeface="Calibri"/>
                <a:hlinkClick r:id="rId4"/>
              </a:rPr>
              <a:t>Upasani et al. 2011</a:t>
            </a:r>
            <a:r>
              <a:rPr lang="en">
                <a:solidFill>
                  <a:schemeClr val="dk1"/>
                </a:solidFill>
                <a:latin typeface="Calibri"/>
                <a:ea typeface="Calibri"/>
                <a:cs typeface="Calibri"/>
                <a:sym typeface="Calibri"/>
              </a:rPr>
              <a:t>, </a:t>
            </a:r>
            <a:r>
              <a:rPr lang="en" u="sng">
                <a:solidFill>
                  <a:schemeClr val="hlink"/>
                </a:solidFill>
                <a:latin typeface="Calibri"/>
                <a:ea typeface="Calibri"/>
                <a:cs typeface="Calibri"/>
                <a:sym typeface="Calibri"/>
                <a:hlinkClick r:id="rId5"/>
              </a:rPr>
              <a:t>Will et al. 2009</a:t>
            </a:r>
            <a:r>
              <a:rPr lang="en">
                <a:solidFill>
                  <a:schemeClr val="dk1"/>
                </a:solidFill>
                <a:latin typeface="Calibri"/>
                <a:ea typeface="Calibri"/>
                <a:cs typeface="Calibri"/>
                <a:sym typeface="Calibri"/>
              </a:rPr>
              <a:t>, </a:t>
            </a:r>
            <a:r>
              <a:rPr lang="en" u="sng">
                <a:solidFill>
                  <a:schemeClr val="hlink"/>
                </a:solidFill>
                <a:latin typeface="Calibri"/>
                <a:ea typeface="Calibri"/>
                <a:cs typeface="Calibri"/>
                <a:sym typeface="Calibri"/>
                <a:hlinkClick r:id="rId6"/>
              </a:rPr>
              <a:t>Schlosser et al. 2014</a:t>
            </a:r>
            <a:r>
              <a:rPr lang="en">
                <a:solidFill>
                  <a:schemeClr val="dk1"/>
                </a:solidFill>
                <a:latin typeface="Calibri"/>
                <a:ea typeface="Calibri"/>
                <a:cs typeface="Calibri"/>
                <a:sym typeface="Calibri"/>
              </a:rPr>
              <a:t>, etc…</a:t>
            </a:r>
            <a:endParaRPr>
              <a:solidFill>
                <a:schemeClr val="dk1"/>
              </a:solidFill>
              <a:latin typeface="Calibri"/>
              <a:ea typeface="Calibri"/>
              <a:cs typeface="Calibri"/>
              <a:sym typeface="Calibri"/>
            </a:endParaRPr>
          </a:p>
          <a:p>
            <a:pPr indent="-317500" lvl="1" marL="914400" rtl="0" algn="l">
              <a:lnSpc>
                <a:spcPct val="115000"/>
              </a:lnSpc>
              <a:spcBef>
                <a:spcPts val="0"/>
              </a:spcBef>
              <a:spcAft>
                <a:spcPts val="0"/>
              </a:spcAft>
              <a:buClr>
                <a:schemeClr val="dk1"/>
              </a:buClr>
              <a:buSzPts val="1400"/>
              <a:buFont typeface="Calibri"/>
              <a:buChar char="○"/>
            </a:pPr>
            <a:r>
              <a:rPr i="1" lang="en">
                <a:solidFill>
                  <a:schemeClr val="dk1"/>
                </a:solidFill>
                <a:latin typeface="Calibri"/>
                <a:ea typeface="Calibri"/>
                <a:cs typeface="Calibri"/>
                <a:sym typeface="Calibri"/>
              </a:rPr>
              <a:t>Potential discussion point: scoliosis begins with disc wedging but cascades into vertebral wedging at the time of operation</a:t>
            </a:r>
            <a:endParaRPr i="1">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 name="Google Shape;113;p17"/>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 </a:t>
            </a:r>
            <a:r>
              <a:rPr b="1" i="1" lang="en" sz="2700">
                <a:solidFill>
                  <a:schemeClr val="dk1"/>
                </a:solidFill>
                <a:latin typeface="Calibri"/>
                <a:ea typeface="Calibri"/>
                <a:cs typeface="Calibri"/>
                <a:sym typeface="Calibri"/>
              </a:rPr>
              <a:t>Area Measurements</a:t>
            </a:r>
            <a:endParaRPr b="1" i="1" sz="1400" u="none" cap="none" strike="noStrike">
              <a:solidFill>
                <a:schemeClr val="dk1"/>
              </a:solidFill>
            </a:endParaRPr>
          </a:p>
        </p:txBody>
      </p:sp>
      <p:pic>
        <p:nvPicPr>
          <p:cNvPr id="114" name="Google Shape;114;p17"/>
          <p:cNvPicPr preferRelativeResize="0"/>
          <p:nvPr/>
        </p:nvPicPr>
        <p:blipFill>
          <a:blip r:embed="rId3">
            <a:alphaModFix/>
          </a:blip>
          <a:stretch>
            <a:fillRect/>
          </a:stretch>
        </p:blipFill>
        <p:spPr>
          <a:xfrm>
            <a:off x="178858" y="678142"/>
            <a:ext cx="7247275" cy="4382525"/>
          </a:xfrm>
          <a:prstGeom prst="rect">
            <a:avLst/>
          </a:prstGeom>
          <a:noFill/>
          <a:ln>
            <a:noFill/>
          </a:ln>
        </p:spPr>
      </p:pic>
      <p:sp>
        <p:nvSpPr>
          <p:cNvPr id="115" name="Google Shape;115;p17"/>
          <p:cNvSpPr/>
          <p:nvPr/>
        </p:nvSpPr>
        <p:spPr>
          <a:xfrm>
            <a:off x="4768144" y="4174425"/>
            <a:ext cx="2760900" cy="298200"/>
          </a:xfrm>
          <a:prstGeom prst="roundRect">
            <a:avLst>
              <a:gd fmla="val 16667" name="adj"/>
            </a:avLst>
          </a:prstGeom>
          <a:noFill/>
          <a:ln cap="flat" cmpd="sng" w="28575">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7"/>
          <p:cNvSpPr/>
          <p:nvPr/>
        </p:nvSpPr>
        <p:spPr>
          <a:xfrm>
            <a:off x="4768100" y="1341500"/>
            <a:ext cx="2760900" cy="298200"/>
          </a:xfrm>
          <a:prstGeom prst="roundRect">
            <a:avLst>
              <a:gd fmla="val 16667" name="adj"/>
            </a:avLst>
          </a:prstGeom>
          <a:noFill/>
          <a:ln cap="flat" cmpd="sng" w="28575">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7"/>
          <p:cNvSpPr txBox="1"/>
          <p:nvPr/>
        </p:nvSpPr>
        <p:spPr>
          <a:xfrm>
            <a:off x="7529000" y="2446563"/>
            <a:ext cx="1486500" cy="8457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1" lang="en" sz="1100">
                <a:solidFill>
                  <a:schemeClr val="dk1"/>
                </a:solidFill>
                <a:latin typeface="Calibri"/>
                <a:ea typeface="Calibri"/>
                <a:cs typeface="Calibri"/>
                <a:sym typeface="Calibri"/>
              </a:rPr>
              <a:t>Landmark selection points are passed into height measurement program</a:t>
            </a:r>
            <a:endParaRPr b="1" i="1" sz="1100">
              <a:latin typeface="Calibri"/>
              <a:ea typeface="Calibri"/>
              <a:cs typeface="Calibri"/>
              <a:sym typeface="Calibri"/>
            </a:endParaRPr>
          </a:p>
        </p:txBody>
      </p:sp>
      <p:cxnSp>
        <p:nvCxnSpPr>
          <p:cNvPr id="118" name="Google Shape;118;p17"/>
          <p:cNvCxnSpPr>
            <a:stCxn id="117" idx="0"/>
            <a:endCxn id="116" idx="3"/>
          </p:cNvCxnSpPr>
          <p:nvPr/>
        </p:nvCxnSpPr>
        <p:spPr>
          <a:xfrm rot="10800000">
            <a:off x="7529150" y="1490463"/>
            <a:ext cx="743100" cy="956100"/>
          </a:xfrm>
          <a:prstGeom prst="straightConnector1">
            <a:avLst/>
          </a:prstGeom>
          <a:noFill/>
          <a:ln cap="flat" cmpd="sng" w="28575">
            <a:solidFill>
              <a:srgbClr val="000000"/>
            </a:solidFill>
            <a:prstDash val="solid"/>
            <a:round/>
            <a:headEnd len="med" w="med" type="none"/>
            <a:tailEnd len="med" w="med" type="triangle"/>
          </a:ln>
        </p:spPr>
      </p:cxnSp>
      <p:cxnSp>
        <p:nvCxnSpPr>
          <p:cNvPr id="119" name="Google Shape;119;p17"/>
          <p:cNvCxnSpPr>
            <a:stCxn id="117" idx="2"/>
            <a:endCxn id="115" idx="3"/>
          </p:cNvCxnSpPr>
          <p:nvPr/>
        </p:nvCxnSpPr>
        <p:spPr>
          <a:xfrm flipH="1">
            <a:off x="7529150" y="3292263"/>
            <a:ext cx="743100" cy="10314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 name="Google Shape;125;p18"/>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 </a:t>
            </a:r>
            <a:r>
              <a:rPr b="1" i="1" lang="en" sz="2700">
                <a:solidFill>
                  <a:schemeClr val="dk1"/>
                </a:solidFill>
                <a:latin typeface="Calibri"/>
                <a:ea typeface="Calibri"/>
                <a:cs typeface="Calibri"/>
                <a:sym typeface="Calibri"/>
              </a:rPr>
              <a:t>Landmark Selection Process</a:t>
            </a:r>
            <a:endParaRPr b="1" i="1" sz="1400" u="none" cap="none" strike="noStrike">
              <a:solidFill>
                <a:schemeClr val="dk1"/>
              </a:solidFill>
            </a:endParaRPr>
          </a:p>
        </p:txBody>
      </p:sp>
      <p:pic>
        <p:nvPicPr>
          <p:cNvPr id="126" name="Google Shape;126;p18"/>
          <p:cNvPicPr preferRelativeResize="0"/>
          <p:nvPr/>
        </p:nvPicPr>
        <p:blipFill rotWithShape="1">
          <a:blip r:embed="rId3">
            <a:alphaModFix/>
          </a:blip>
          <a:srcRect b="0" l="61656" r="0" t="4598"/>
          <a:stretch/>
        </p:blipFill>
        <p:spPr>
          <a:xfrm>
            <a:off x="569650" y="846075"/>
            <a:ext cx="2611849" cy="3929774"/>
          </a:xfrm>
          <a:prstGeom prst="rect">
            <a:avLst/>
          </a:prstGeom>
          <a:noFill/>
          <a:ln>
            <a:noFill/>
          </a:ln>
        </p:spPr>
      </p:pic>
      <p:pic>
        <p:nvPicPr>
          <p:cNvPr id="127" name="Google Shape;127;p18"/>
          <p:cNvPicPr preferRelativeResize="0"/>
          <p:nvPr/>
        </p:nvPicPr>
        <p:blipFill>
          <a:blip r:embed="rId4">
            <a:alphaModFix/>
          </a:blip>
          <a:stretch>
            <a:fillRect/>
          </a:stretch>
        </p:blipFill>
        <p:spPr>
          <a:xfrm>
            <a:off x="4105941" y="846075"/>
            <a:ext cx="4909559" cy="3929775"/>
          </a:xfrm>
          <a:prstGeom prst="rect">
            <a:avLst/>
          </a:prstGeom>
          <a:noFill/>
          <a:ln>
            <a:noFill/>
          </a:ln>
        </p:spPr>
      </p:pic>
      <p:sp>
        <p:nvSpPr>
          <p:cNvPr id="128" name="Google Shape;128;p18"/>
          <p:cNvSpPr/>
          <p:nvPr/>
        </p:nvSpPr>
        <p:spPr>
          <a:xfrm>
            <a:off x="3315963" y="2622413"/>
            <a:ext cx="655500" cy="3771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8"/>
          <p:cNvSpPr txBox="1"/>
          <p:nvPr/>
        </p:nvSpPr>
        <p:spPr>
          <a:xfrm>
            <a:off x="3225150" y="1862850"/>
            <a:ext cx="833100" cy="7089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900">
                <a:solidFill>
                  <a:schemeClr val="dk1"/>
                </a:solidFill>
                <a:latin typeface="Calibri"/>
                <a:ea typeface="Calibri"/>
                <a:cs typeface="Calibri"/>
                <a:sym typeface="Calibri"/>
              </a:rPr>
              <a:t>The central vertebral body is removed!</a:t>
            </a:r>
            <a:endParaRPr i="1" sz="900">
              <a:latin typeface="Calibri"/>
              <a:ea typeface="Calibri"/>
              <a:cs typeface="Calibri"/>
              <a:sym typeface="Calibri"/>
            </a:endParaRPr>
          </a:p>
        </p:txBody>
      </p:sp>
      <p:sp>
        <p:nvSpPr>
          <p:cNvPr id="130" name="Google Shape;130;p18"/>
          <p:cNvSpPr txBox="1"/>
          <p:nvPr/>
        </p:nvSpPr>
        <p:spPr>
          <a:xfrm>
            <a:off x="3225150" y="3082050"/>
            <a:ext cx="833100" cy="1346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i="1" lang="en" sz="900">
                <a:solidFill>
                  <a:schemeClr val="dk1"/>
                </a:solidFill>
                <a:latin typeface="Calibri"/>
                <a:ea typeface="Calibri"/>
                <a:cs typeface="Calibri"/>
                <a:sym typeface="Calibri"/>
              </a:rPr>
              <a:t>3D superior + inferior surfaces are made and height distributions are measured.</a:t>
            </a:r>
            <a:endParaRPr i="1" sz="9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6" name="Google Shape;136;p19"/>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 name="Google Shape;137;p19"/>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Review: Height Measurement Procedure Animation</a:t>
            </a:r>
            <a:endParaRPr b="1" sz="1400" u="none" cap="none" strike="noStrike">
              <a:solidFill>
                <a:schemeClr val="dk1"/>
              </a:solidFill>
            </a:endParaRPr>
          </a:p>
        </p:txBody>
      </p:sp>
      <p:sp>
        <p:nvSpPr>
          <p:cNvPr id="138" name="Google Shape;138;p19"/>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9" name="Google Shape;139;p19"/>
          <p:cNvSpPr txBox="1"/>
          <p:nvPr/>
        </p:nvSpPr>
        <p:spPr>
          <a:xfrm>
            <a:off x="6638750" y="2148900"/>
            <a:ext cx="2058000" cy="8457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1" lang="en" sz="1100">
                <a:solidFill>
                  <a:schemeClr val="dk1"/>
                </a:solidFill>
                <a:latin typeface="Calibri"/>
                <a:ea typeface="Calibri"/>
                <a:cs typeface="Calibri"/>
                <a:sym typeface="Calibri"/>
              </a:rPr>
              <a:t>Height measurements: </a:t>
            </a:r>
            <a:r>
              <a:rPr i="1" lang="en" sz="1100">
                <a:solidFill>
                  <a:schemeClr val="dk1"/>
                </a:solidFill>
                <a:latin typeface="Calibri"/>
                <a:ea typeface="Calibri"/>
                <a:cs typeface="Calibri"/>
                <a:sym typeface="Calibri"/>
              </a:rPr>
              <a:t>superior points are projected directly downwards onto the inferior points</a:t>
            </a:r>
            <a:endParaRPr i="1" sz="1100">
              <a:latin typeface="Calibri"/>
              <a:ea typeface="Calibri"/>
              <a:cs typeface="Calibri"/>
              <a:sym typeface="Calibri"/>
            </a:endParaRPr>
          </a:p>
        </p:txBody>
      </p:sp>
      <p:pic>
        <p:nvPicPr>
          <p:cNvPr id="140" name="Google Shape;140;p19" title="height_measurement.gif"/>
          <p:cNvPicPr preferRelativeResize="0"/>
          <p:nvPr/>
        </p:nvPicPr>
        <p:blipFill>
          <a:blip r:embed="rId3">
            <a:alphaModFix/>
          </a:blip>
          <a:stretch>
            <a:fillRect/>
          </a:stretch>
        </p:blipFill>
        <p:spPr>
          <a:xfrm>
            <a:off x="152400" y="759285"/>
            <a:ext cx="6333948" cy="364939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 name="Google Shape;146;p20"/>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MATLAB Program Overview: </a:t>
            </a:r>
            <a:r>
              <a:rPr b="1" i="1" lang="en" sz="2700">
                <a:solidFill>
                  <a:schemeClr val="dk1"/>
                </a:solidFill>
                <a:latin typeface="Calibri"/>
                <a:ea typeface="Calibri"/>
                <a:cs typeface="Calibri"/>
                <a:sym typeface="Calibri"/>
              </a:rPr>
              <a:t>Height Measurements</a:t>
            </a:r>
            <a:endParaRPr b="1" i="1" sz="1400" u="none" cap="none" strike="noStrike">
              <a:solidFill>
                <a:schemeClr val="dk1"/>
              </a:solidFill>
            </a:endParaRPr>
          </a:p>
        </p:txBody>
      </p:sp>
      <p:pic>
        <p:nvPicPr>
          <p:cNvPr id="147" name="Google Shape;147;p20"/>
          <p:cNvPicPr preferRelativeResize="0"/>
          <p:nvPr/>
        </p:nvPicPr>
        <p:blipFill>
          <a:blip r:embed="rId3">
            <a:alphaModFix/>
          </a:blip>
          <a:stretch>
            <a:fillRect/>
          </a:stretch>
        </p:blipFill>
        <p:spPr>
          <a:xfrm>
            <a:off x="343938" y="759285"/>
            <a:ext cx="8456219" cy="42318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p:nvPr/>
        </p:nvSpPr>
        <p:spPr>
          <a:xfrm>
            <a:off x="-3728" y="553485"/>
            <a:ext cx="9124800" cy="53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p21"/>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4" name="Google Shape;154;p21"/>
          <p:cNvSpPr txBox="1"/>
          <p:nvPr/>
        </p:nvSpPr>
        <p:spPr>
          <a:xfrm>
            <a:off x="128588" y="64294"/>
            <a:ext cx="88869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chemeClr val="dk1"/>
                </a:solidFill>
                <a:latin typeface="Calibri"/>
                <a:ea typeface="Calibri"/>
                <a:cs typeface="Calibri"/>
                <a:sym typeface="Calibri"/>
              </a:rPr>
              <a:t>Porcine Subjects Overview</a:t>
            </a:r>
            <a:endParaRPr b="0" sz="1400" u="none" cap="none" strike="noStrike">
              <a:solidFill>
                <a:schemeClr val="dk1"/>
              </a:solidFill>
              <a:latin typeface="Arial"/>
              <a:ea typeface="Arial"/>
              <a:cs typeface="Arial"/>
              <a:sym typeface="Arial"/>
            </a:endParaRPr>
          </a:p>
        </p:txBody>
      </p:sp>
      <p:sp>
        <p:nvSpPr>
          <p:cNvPr id="155" name="Google Shape;155;p21"/>
          <p:cNvSpPr/>
          <p:nvPr/>
        </p:nvSpPr>
        <p:spPr>
          <a:xfrm>
            <a:off x="-3728" y="4632566"/>
            <a:ext cx="9124800" cy="46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6" name="Google Shape;156;p21"/>
          <p:cNvSpPr txBox="1"/>
          <p:nvPr/>
        </p:nvSpPr>
        <p:spPr>
          <a:xfrm>
            <a:off x="146025" y="1025925"/>
            <a:ext cx="3963600" cy="17547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15000"/>
              </a:lnSpc>
              <a:spcBef>
                <a:spcPts val="0"/>
              </a:spcBef>
              <a:spcAft>
                <a:spcPts val="0"/>
              </a:spcAft>
              <a:buSzPts val="1600"/>
              <a:buFont typeface="Calibri"/>
              <a:buChar char="●"/>
            </a:pPr>
            <a:r>
              <a:rPr lang="en" sz="1600">
                <a:latin typeface="Calibri"/>
                <a:ea typeface="Calibri"/>
                <a:cs typeface="Calibri"/>
                <a:sym typeface="Calibri"/>
              </a:rPr>
              <a:t># of subjects: 9</a:t>
            </a:r>
            <a:endParaRPr sz="1600">
              <a:latin typeface="Calibri"/>
              <a:ea typeface="Calibri"/>
              <a:cs typeface="Calibri"/>
              <a:sym typeface="Calibri"/>
            </a:endParaRPr>
          </a:p>
          <a:p>
            <a:pPr indent="-330200" lvl="1" marL="914400" marR="0" rtl="0" algn="l">
              <a:lnSpc>
                <a:spcPct val="115000"/>
              </a:lnSpc>
              <a:spcBef>
                <a:spcPts val="0"/>
              </a:spcBef>
              <a:spcAft>
                <a:spcPts val="0"/>
              </a:spcAft>
              <a:buSzPts val="1600"/>
              <a:buFont typeface="Calibri"/>
              <a:buChar char="○"/>
            </a:pPr>
            <a:r>
              <a:rPr lang="en" sz="1600">
                <a:latin typeface="Calibri"/>
                <a:ea typeface="Calibri"/>
                <a:cs typeface="Calibri"/>
                <a:sym typeface="Calibri"/>
              </a:rPr>
              <a:t># of kyphotic: 4</a:t>
            </a:r>
            <a:endParaRPr sz="1600">
              <a:latin typeface="Calibri"/>
              <a:ea typeface="Calibri"/>
              <a:cs typeface="Calibri"/>
              <a:sym typeface="Calibri"/>
            </a:endParaRPr>
          </a:p>
          <a:p>
            <a:pPr indent="-330200" lvl="1" marL="914400" rtl="0" algn="l">
              <a:lnSpc>
                <a:spcPct val="115000"/>
              </a:lnSpc>
              <a:spcBef>
                <a:spcPts val="0"/>
              </a:spcBef>
              <a:spcAft>
                <a:spcPts val="0"/>
              </a:spcAft>
              <a:buSzPts val="1600"/>
              <a:buFont typeface="Calibri"/>
              <a:buChar char="○"/>
            </a:pPr>
            <a:r>
              <a:rPr lang="en" sz="1600">
                <a:solidFill>
                  <a:schemeClr val="dk1"/>
                </a:solidFill>
                <a:latin typeface="Calibri"/>
                <a:ea typeface="Calibri"/>
                <a:cs typeface="Calibri"/>
                <a:sym typeface="Calibri"/>
              </a:rPr>
              <a:t># of control: 5</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 of vertebral levels: 169</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 of kyphotic + control: 69 + 100</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 of lumbar + thoracic: 54 + 115</a:t>
            </a:r>
            <a:endParaRPr sz="1600">
              <a:solidFill>
                <a:schemeClr val="dk1"/>
              </a:solidFill>
              <a:latin typeface="Calibri"/>
              <a:ea typeface="Calibri"/>
              <a:cs typeface="Calibri"/>
              <a:sym typeface="Calibri"/>
            </a:endParaRPr>
          </a:p>
        </p:txBody>
      </p:sp>
      <p:sp>
        <p:nvSpPr>
          <p:cNvPr id="157" name="Google Shape;157;p21"/>
          <p:cNvSpPr txBox="1"/>
          <p:nvPr/>
        </p:nvSpPr>
        <p:spPr>
          <a:xfrm>
            <a:off x="146025" y="648813"/>
            <a:ext cx="40815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2000"/>
              <a:buFont typeface="Arial"/>
              <a:buNone/>
            </a:pPr>
            <a:r>
              <a:rPr b="1" i="1" lang="en" sz="2000">
                <a:solidFill>
                  <a:schemeClr val="dk1"/>
                </a:solidFill>
                <a:highlight>
                  <a:srgbClr val="FFFF00"/>
                </a:highlight>
                <a:latin typeface="Calibri"/>
                <a:ea typeface="Calibri"/>
                <a:cs typeface="Calibri"/>
                <a:sym typeface="Calibri"/>
              </a:rPr>
              <a:t>Bulk </a:t>
            </a:r>
            <a:r>
              <a:rPr b="1" i="1" lang="en" sz="2000">
                <a:solidFill>
                  <a:schemeClr val="dk1"/>
                </a:solidFill>
                <a:highlight>
                  <a:srgbClr val="FFFF00"/>
                </a:highlight>
                <a:latin typeface="Calibri"/>
                <a:ea typeface="Calibri"/>
                <a:cs typeface="Calibri"/>
                <a:sym typeface="Calibri"/>
              </a:rPr>
              <a:t>partitions</a:t>
            </a:r>
            <a:r>
              <a:rPr b="1" i="1" lang="en" sz="2000">
                <a:solidFill>
                  <a:schemeClr val="dk1"/>
                </a:solidFill>
                <a:highlight>
                  <a:srgbClr val="FFFF00"/>
                </a:highlight>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p:txBody>
      </p:sp>
      <p:pic>
        <p:nvPicPr>
          <p:cNvPr id="158" name="Google Shape;158;p21"/>
          <p:cNvPicPr preferRelativeResize="0"/>
          <p:nvPr/>
        </p:nvPicPr>
        <p:blipFill rotWithShape="1">
          <a:blip r:embed="rId3">
            <a:alphaModFix/>
          </a:blip>
          <a:srcRect b="4775" l="0" r="457" t="12750"/>
          <a:stretch/>
        </p:blipFill>
        <p:spPr>
          <a:xfrm>
            <a:off x="1331825" y="2840350"/>
            <a:ext cx="6480350" cy="1635850"/>
          </a:xfrm>
          <a:prstGeom prst="rect">
            <a:avLst/>
          </a:prstGeom>
          <a:noFill/>
          <a:ln>
            <a:noFill/>
          </a:ln>
        </p:spPr>
      </p:pic>
      <p:graphicFrame>
        <p:nvGraphicFramePr>
          <p:cNvPr id="159" name="Google Shape;159;p21"/>
          <p:cNvGraphicFramePr/>
          <p:nvPr/>
        </p:nvGraphicFramePr>
        <p:xfrm>
          <a:off x="4313100" y="746475"/>
          <a:ext cx="3000000" cy="3000000"/>
        </p:xfrm>
        <a:graphic>
          <a:graphicData uri="http://schemas.openxmlformats.org/drawingml/2006/table">
            <a:tbl>
              <a:tblPr>
                <a:noFill/>
                <a:tableStyleId>{9761DFEF-4108-48E2-A259-0F0B2A3037F7}</a:tableStyleId>
              </a:tblPr>
              <a:tblGrid>
                <a:gridCol w="1213100"/>
                <a:gridCol w="1213100"/>
                <a:gridCol w="1213100"/>
              </a:tblGrid>
              <a:tr h="632925">
                <a:tc>
                  <a:txBody>
                    <a:bodyPr/>
                    <a:lstStyle/>
                    <a:p>
                      <a:pPr indent="0" lvl="0" marL="0" rtl="0" algn="l">
                        <a:spcBef>
                          <a:spcPts val="0"/>
                        </a:spcBef>
                        <a:spcAft>
                          <a:spcPts val="0"/>
                        </a:spcAft>
                        <a:buNone/>
                      </a:pPr>
                      <a:r>
                        <a:rPr i="1" lang="en" sz="1600">
                          <a:latin typeface="Calibri"/>
                          <a:ea typeface="Calibri"/>
                          <a:cs typeface="Calibri"/>
                          <a:sym typeface="Calibri"/>
                        </a:rPr>
                        <a:t>Diseased/</a:t>
                      </a:r>
                      <a:endParaRPr i="1" sz="1600">
                        <a:latin typeface="Calibri"/>
                        <a:ea typeface="Calibri"/>
                        <a:cs typeface="Calibri"/>
                        <a:sym typeface="Calibri"/>
                      </a:endParaRPr>
                    </a:p>
                    <a:p>
                      <a:pPr indent="0" lvl="0" marL="0" rtl="0" algn="l">
                        <a:spcBef>
                          <a:spcPts val="0"/>
                        </a:spcBef>
                        <a:spcAft>
                          <a:spcPts val="0"/>
                        </a:spcAft>
                        <a:buNone/>
                      </a:pPr>
                      <a:r>
                        <a:rPr i="1" lang="en" sz="1600">
                          <a:latin typeface="Calibri"/>
                          <a:ea typeface="Calibri"/>
                          <a:cs typeface="Calibri"/>
                          <a:sym typeface="Calibri"/>
                        </a:rPr>
                        <a:t>Section</a:t>
                      </a:r>
                      <a:endParaRPr i="1" sz="16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600">
                          <a:latin typeface="Calibri"/>
                          <a:ea typeface="Calibri"/>
                          <a:cs typeface="Calibri"/>
                          <a:sym typeface="Calibri"/>
                        </a:rPr>
                        <a:t>Lumbar</a:t>
                      </a:r>
                      <a:endParaRPr b="1" sz="16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b="1" lang="en" sz="1600">
                          <a:latin typeface="Calibri"/>
                          <a:ea typeface="Calibri"/>
                          <a:cs typeface="Calibri"/>
                          <a:sym typeface="Calibri"/>
                        </a:rPr>
                        <a:t>Thoracic</a:t>
                      </a:r>
                      <a:endParaRPr b="1" sz="1600">
                        <a:latin typeface="Calibri"/>
                        <a:ea typeface="Calibri"/>
                        <a:cs typeface="Calibri"/>
                        <a:sym typeface="Calibri"/>
                      </a:endParaRPr>
                    </a:p>
                  </a:txBody>
                  <a:tcPr marT="91425" marB="91425" marR="91425" marL="91425" anchor="ctr"/>
                </a:tc>
              </a:tr>
              <a:tr h="632925">
                <a:tc>
                  <a:txBody>
                    <a:bodyPr/>
                    <a:lstStyle/>
                    <a:p>
                      <a:pPr indent="0" lvl="0" marL="0" rtl="0" algn="ctr">
                        <a:spcBef>
                          <a:spcPts val="0"/>
                        </a:spcBef>
                        <a:spcAft>
                          <a:spcPts val="0"/>
                        </a:spcAft>
                        <a:buNone/>
                      </a:pPr>
                      <a:r>
                        <a:rPr b="1" lang="en" sz="1600">
                          <a:latin typeface="Calibri"/>
                          <a:ea typeface="Calibri"/>
                          <a:cs typeface="Calibri"/>
                          <a:sym typeface="Calibri"/>
                        </a:rPr>
                        <a:t>Control</a:t>
                      </a:r>
                      <a:endParaRPr b="1" sz="16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lang="en" sz="1600">
                          <a:latin typeface="Calibri"/>
                          <a:ea typeface="Calibri"/>
                          <a:cs typeface="Calibri"/>
                          <a:sym typeface="Calibri"/>
                        </a:rPr>
                        <a:t>30</a:t>
                      </a:r>
                      <a:endParaRPr sz="16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lang="en" sz="1600">
                          <a:latin typeface="Calibri"/>
                          <a:ea typeface="Calibri"/>
                          <a:cs typeface="Calibri"/>
                          <a:sym typeface="Calibri"/>
                        </a:rPr>
                        <a:t>70</a:t>
                      </a:r>
                      <a:endParaRPr sz="1600">
                        <a:latin typeface="Calibri"/>
                        <a:ea typeface="Calibri"/>
                        <a:cs typeface="Calibri"/>
                        <a:sym typeface="Calibri"/>
                      </a:endParaRPr>
                    </a:p>
                  </a:txBody>
                  <a:tcPr marT="91425" marB="91425" marR="91425" marL="91425" anchor="ctr"/>
                </a:tc>
              </a:tr>
              <a:tr h="632925">
                <a:tc>
                  <a:txBody>
                    <a:bodyPr/>
                    <a:lstStyle/>
                    <a:p>
                      <a:pPr indent="0" lvl="0" marL="0" rtl="0" algn="ctr">
                        <a:spcBef>
                          <a:spcPts val="0"/>
                        </a:spcBef>
                        <a:spcAft>
                          <a:spcPts val="0"/>
                        </a:spcAft>
                        <a:buNone/>
                      </a:pPr>
                      <a:r>
                        <a:rPr b="1" lang="en" sz="1600">
                          <a:latin typeface="Calibri"/>
                          <a:ea typeface="Calibri"/>
                          <a:cs typeface="Calibri"/>
                          <a:sym typeface="Calibri"/>
                        </a:rPr>
                        <a:t>Kyphotic</a:t>
                      </a:r>
                      <a:endParaRPr b="1" sz="16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lang="en" sz="1600">
                          <a:latin typeface="Calibri"/>
                          <a:ea typeface="Calibri"/>
                          <a:cs typeface="Calibri"/>
                          <a:sym typeface="Calibri"/>
                        </a:rPr>
                        <a:t>24</a:t>
                      </a:r>
                      <a:endParaRPr sz="16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lang="en" sz="1600">
                          <a:latin typeface="Calibri"/>
                          <a:ea typeface="Calibri"/>
                          <a:cs typeface="Calibri"/>
                          <a:sym typeface="Calibri"/>
                        </a:rPr>
                        <a:t>45</a:t>
                      </a:r>
                      <a:endParaRPr sz="1600">
                        <a:latin typeface="Calibri"/>
                        <a:ea typeface="Calibri"/>
                        <a:cs typeface="Calibri"/>
                        <a:sym typeface="Calibri"/>
                      </a:endParaRPr>
                    </a:p>
                  </a:txBody>
                  <a:tcPr marT="91425" marB="91425" marR="91425" marL="91425" anchor="ct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